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2" r:id="rId4"/>
    <p:sldMasterId id="2147483660" r:id="rId5"/>
  </p:sldMasterIdLst>
  <p:notesMasterIdLst>
    <p:notesMasterId r:id="rId18"/>
  </p:notesMasterIdLst>
  <p:handoutMasterIdLst>
    <p:handoutMasterId r:id="rId19"/>
  </p:handoutMasterIdLst>
  <p:sldIdLst>
    <p:sldId id="256" r:id="rId6"/>
    <p:sldId id="276" r:id="rId7"/>
    <p:sldId id="281" r:id="rId8"/>
    <p:sldId id="277" r:id="rId9"/>
    <p:sldId id="278" r:id="rId10"/>
    <p:sldId id="282" r:id="rId11"/>
    <p:sldId id="280" r:id="rId12"/>
    <p:sldId id="310" r:id="rId13"/>
    <p:sldId id="302" r:id="rId14"/>
    <p:sldId id="287" r:id="rId15"/>
    <p:sldId id="311" r:id="rId16"/>
    <p:sldId id="268" r:id="rId17"/>
  </p:sldIdLst>
  <p:sldSz cx="12192000" cy="6858000"/>
  <p:notesSz cx="6858000" cy="9144000"/>
  <p:embeddedFontLst>
    <p:embeddedFont>
      <p:font typeface="Segoe UI" panose="020B0502040204020203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61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177A34-14ED-41EF-8C7F-6405B3E6E8CF}" v="2" dt="2023-09-06T05:24:20.715"/>
    <p1510:client id="{E5ECA959-504C-4280-B6D1-779DBA709034}" v="218" dt="2023-09-06T02:22:54.6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nnessee Leeuwenburg (he/him)" userId="a76ad222-4be6-441e-8336-c4aff3bc2632" providerId="ADAL" clId="{E5ECA959-504C-4280-B6D1-779DBA709034}"/>
    <pc:docChg chg="undo custSel addSld delSld modSld sldOrd">
      <pc:chgData name="Tennessee Leeuwenburg (he/him)" userId="a76ad222-4be6-441e-8336-c4aff3bc2632" providerId="ADAL" clId="{E5ECA959-504C-4280-B6D1-779DBA709034}" dt="2023-09-06T02:22:54.600" v="5192" actId="14100"/>
      <pc:docMkLst>
        <pc:docMk/>
      </pc:docMkLst>
      <pc:sldChg chg="modSp mod">
        <pc:chgData name="Tennessee Leeuwenburg (he/him)" userId="a76ad222-4be6-441e-8336-c4aff3bc2632" providerId="ADAL" clId="{E5ECA959-504C-4280-B6D1-779DBA709034}" dt="2023-09-06T01:25:27.342" v="2274" actId="20577"/>
        <pc:sldMkLst>
          <pc:docMk/>
          <pc:sldMk cId="1985218864" sldId="256"/>
        </pc:sldMkLst>
        <pc:spChg chg="mod">
          <ac:chgData name="Tennessee Leeuwenburg (he/him)" userId="a76ad222-4be6-441e-8336-c4aff3bc2632" providerId="ADAL" clId="{E5ECA959-504C-4280-B6D1-779DBA709034}" dt="2023-09-06T01:07:08.558" v="91" actId="20577"/>
          <ac:spMkLst>
            <pc:docMk/>
            <pc:sldMk cId="1985218864" sldId="256"/>
            <ac:spMk id="2" creationId="{7C300649-431E-0A43-B7C5-B9C86DB20731}"/>
          </ac:spMkLst>
        </pc:spChg>
        <pc:spChg chg="mod">
          <ac:chgData name="Tennessee Leeuwenburg (he/him)" userId="a76ad222-4be6-441e-8336-c4aff3bc2632" providerId="ADAL" clId="{E5ECA959-504C-4280-B6D1-779DBA709034}" dt="2023-09-06T01:25:27.342" v="2274" actId="20577"/>
          <ac:spMkLst>
            <pc:docMk/>
            <pc:sldMk cId="1985218864" sldId="256"/>
            <ac:spMk id="3" creationId="{85E47417-40FC-CD49-AE6A-ADB706382F34}"/>
          </ac:spMkLst>
        </pc:spChg>
      </pc:sldChg>
      <pc:sldChg chg="del">
        <pc:chgData name="Tennessee Leeuwenburg (he/him)" userId="a76ad222-4be6-441e-8336-c4aff3bc2632" providerId="ADAL" clId="{E5ECA959-504C-4280-B6D1-779DBA709034}" dt="2023-09-06T01:16:00.846" v="1186" actId="47"/>
        <pc:sldMkLst>
          <pc:docMk/>
          <pc:sldMk cId="2151118789" sldId="257"/>
        </pc:sldMkLst>
      </pc:sldChg>
      <pc:sldChg chg="del">
        <pc:chgData name="Tennessee Leeuwenburg (he/him)" userId="a76ad222-4be6-441e-8336-c4aff3bc2632" providerId="ADAL" clId="{E5ECA959-504C-4280-B6D1-779DBA709034}" dt="2023-09-06T01:16:01.323" v="1187" actId="47"/>
        <pc:sldMkLst>
          <pc:docMk/>
          <pc:sldMk cId="3244296168" sldId="259"/>
        </pc:sldMkLst>
      </pc:sldChg>
      <pc:sldChg chg="del">
        <pc:chgData name="Tennessee Leeuwenburg (he/him)" userId="a76ad222-4be6-441e-8336-c4aff3bc2632" providerId="ADAL" clId="{E5ECA959-504C-4280-B6D1-779DBA709034}" dt="2023-09-06T01:16:01.754" v="1188" actId="47"/>
        <pc:sldMkLst>
          <pc:docMk/>
          <pc:sldMk cId="1111909988" sldId="260"/>
        </pc:sldMkLst>
      </pc:sldChg>
      <pc:sldChg chg="del">
        <pc:chgData name="Tennessee Leeuwenburg (he/him)" userId="a76ad222-4be6-441e-8336-c4aff3bc2632" providerId="ADAL" clId="{E5ECA959-504C-4280-B6D1-779DBA709034}" dt="2023-09-06T01:16:03.224" v="1189" actId="47"/>
        <pc:sldMkLst>
          <pc:docMk/>
          <pc:sldMk cId="2265402811" sldId="261"/>
        </pc:sldMkLst>
      </pc:sldChg>
      <pc:sldChg chg="del">
        <pc:chgData name="Tennessee Leeuwenburg (he/him)" userId="a76ad222-4be6-441e-8336-c4aff3bc2632" providerId="ADAL" clId="{E5ECA959-504C-4280-B6D1-779DBA709034}" dt="2023-09-06T01:16:04.495" v="1191" actId="47"/>
        <pc:sldMkLst>
          <pc:docMk/>
          <pc:sldMk cId="1770456173" sldId="263"/>
        </pc:sldMkLst>
      </pc:sldChg>
      <pc:sldChg chg="del">
        <pc:chgData name="Tennessee Leeuwenburg (he/him)" userId="a76ad222-4be6-441e-8336-c4aff3bc2632" providerId="ADAL" clId="{E5ECA959-504C-4280-B6D1-779DBA709034}" dt="2023-09-06T01:16:03.772" v="1190" actId="47"/>
        <pc:sldMkLst>
          <pc:docMk/>
          <pc:sldMk cId="3975544510" sldId="264"/>
        </pc:sldMkLst>
      </pc:sldChg>
      <pc:sldChg chg="del">
        <pc:chgData name="Tennessee Leeuwenburg (he/him)" userId="a76ad222-4be6-441e-8336-c4aff3bc2632" providerId="ADAL" clId="{E5ECA959-504C-4280-B6D1-779DBA709034}" dt="2023-09-06T01:15:57.524" v="1179" actId="47"/>
        <pc:sldMkLst>
          <pc:docMk/>
          <pc:sldMk cId="3948525707" sldId="265"/>
        </pc:sldMkLst>
      </pc:sldChg>
      <pc:sldChg chg="del">
        <pc:chgData name="Tennessee Leeuwenburg (he/him)" userId="a76ad222-4be6-441e-8336-c4aff3bc2632" providerId="ADAL" clId="{E5ECA959-504C-4280-B6D1-779DBA709034}" dt="2023-09-06T01:15:57.958" v="1180" actId="47"/>
        <pc:sldMkLst>
          <pc:docMk/>
          <pc:sldMk cId="3411390038" sldId="269"/>
        </pc:sldMkLst>
      </pc:sldChg>
      <pc:sldChg chg="del">
        <pc:chgData name="Tennessee Leeuwenburg (he/him)" userId="a76ad222-4be6-441e-8336-c4aff3bc2632" providerId="ADAL" clId="{E5ECA959-504C-4280-B6D1-779DBA709034}" dt="2023-09-06T01:15:58.459" v="1181" actId="47"/>
        <pc:sldMkLst>
          <pc:docMk/>
          <pc:sldMk cId="2574364327" sldId="271"/>
        </pc:sldMkLst>
      </pc:sldChg>
      <pc:sldChg chg="del">
        <pc:chgData name="Tennessee Leeuwenburg (he/him)" userId="a76ad222-4be6-441e-8336-c4aff3bc2632" providerId="ADAL" clId="{E5ECA959-504C-4280-B6D1-779DBA709034}" dt="2023-09-06T01:15:59.988" v="1184" actId="47"/>
        <pc:sldMkLst>
          <pc:docMk/>
          <pc:sldMk cId="2577795212" sldId="272"/>
        </pc:sldMkLst>
      </pc:sldChg>
      <pc:sldChg chg="del">
        <pc:chgData name="Tennessee Leeuwenburg (he/him)" userId="a76ad222-4be6-441e-8336-c4aff3bc2632" providerId="ADAL" clId="{E5ECA959-504C-4280-B6D1-779DBA709034}" dt="2023-09-06T01:15:58.995" v="1182" actId="47"/>
        <pc:sldMkLst>
          <pc:docMk/>
          <pc:sldMk cId="4117563593" sldId="273"/>
        </pc:sldMkLst>
      </pc:sldChg>
      <pc:sldChg chg="del">
        <pc:chgData name="Tennessee Leeuwenburg (he/him)" userId="a76ad222-4be6-441e-8336-c4aff3bc2632" providerId="ADAL" clId="{E5ECA959-504C-4280-B6D1-779DBA709034}" dt="2023-09-06T01:15:59.492" v="1183" actId="47"/>
        <pc:sldMkLst>
          <pc:docMk/>
          <pc:sldMk cId="1492698882" sldId="274"/>
        </pc:sldMkLst>
      </pc:sldChg>
      <pc:sldChg chg="del">
        <pc:chgData name="Tennessee Leeuwenburg (he/him)" userId="a76ad222-4be6-441e-8336-c4aff3bc2632" providerId="ADAL" clId="{E5ECA959-504C-4280-B6D1-779DBA709034}" dt="2023-09-06T01:16:00.452" v="1185" actId="47"/>
        <pc:sldMkLst>
          <pc:docMk/>
          <pc:sldMk cId="78566437" sldId="275"/>
        </pc:sldMkLst>
      </pc:sldChg>
      <pc:sldChg chg="addSp delSp modSp mod">
        <pc:chgData name="Tennessee Leeuwenburg (he/him)" userId="a76ad222-4be6-441e-8336-c4aff3bc2632" providerId="ADAL" clId="{E5ECA959-504C-4280-B6D1-779DBA709034}" dt="2023-09-06T01:55:52.709" v="4979" actId="1076"/>
        <pc:sldMkLst>
          <pc:docMk/>
          <pc:sldMk cId="81640612" sldId="276"/>
        </pc:sldMkLst>
        <pc:spChg chg="del">
          <ac:chgData name="Tennessee Leeuwenburg (he/him)" userId="a76ad222-4be6-441e-8336-c4aff3bc2632" providerId="ADAL" clId="{E5ECA959-504C-4280-B6D1-779DBA709034}" dt="2023-09-06T01:07:20.929" v="125" actId="478"/>
          <ac:spMkLst>
            <pc:docMk/>
            <pc:sldMk cId="81640612" sldId="276"/>
            <ac:spMk id="2" creationId="{1FE88A80-8766-6051-F31F-3C64F636F286}"/>
          </ac:spMkLst>
        </pc:spChg>
        <pc:spChg chg="mod">
          <ac:chgData name="Tennessee Leeuwenburg (he/him)" userId="a76ad222-4be6-441e-8336-c4aff3bc2632" providerId="ADAL" clId="{E5ECA959-504C-4280-B6D1-779DBA709034}" dt="2023-09-06T01:22:10.499" v="2027" actId="20577"/>
          <ac:spMkLst>
            <pc:docMk/>
            <pc:sldMk cId="81640612" sldId="276"/>
            <ac:spMk id="5" creationId="{F0FFAF86-A332-E941-89A8-B09944D785CC}"/>
          </ac:spMkLst>
        </pc:spChg>
        <pc:spChg chg="add mod">
          <ac:chgData name="Tennessee Leeuwenburg (he/him)" userId="a76ad222-4be6-441e-8336-c4aff3bc2632" providerId="ADAL" clId="{E5ECA959-504C-4280-B6D1-779DBA709034}" dt="2023-09-06T01:55:52.709" v="4979" actId="1076"/>
          <ac:spMkLst>
            <pc:docMk/>
            <pc:sldMk cId="81640612" sldId="276"/>
            <ac:spMk id="8" creationId="{B53929E5-D48F-AF9B-1E0B-B2031933DD72}"/>
          </ac:spMkLst>
        </pc:spChg>
        <pc:picChg chg="add del mod">
          <ac:chgData name="Tennessee Leeuwenburg (he/him)" userId="a76ad222-4be6-441e-8336-c4aff3bc2632" providerId="ADAL" clId="{E5ECA959-504C-4280-B6D1-779DBA709034}" dt="2023-09-06T01:25:36.436" v="2276" actId="478"/>
          <ac:picMkLst>
            <pc:docMk/>
            <pc:sldMk cId="81640612" sldId="276"/>
            <ac:picMk id="4" creationId="{D5848701-3996-2917-94E5-6C51AA3A3480}"/>
          </ac:picMkLst>
        </pc:picChg>
        <pc:picChg chg="add del mod">
          <ac:chgData name="Tennessee Leeuwenburg (he/him)" userId="a76ad222-4be6-441e-8336-c4aff3bc2632" providerId="ADAL" clId="{E5ECA959-504C-4280-B6D1-779DBA709034}" dt="2023-09-06T01:25:35.815" v="2275" actId="478"/>
          <ac:picMkLst>
            <pc:docMk/>
            <pc:sldMk cId="81640612" sldId="276"/>
            <ac:picMk id="7" creationId="{9DB6D423-8527-BDEA-75B8-38D2BF31ED7F}"/>
          </ac:picMkLst>
        </pc:picChg>
      </pc:sldChg>
      <pc:sldChg chg="add">
        <pc:chgData name="Tennessee Leeuwenburg (he/him)" userId="a76ad222-4be6-441e-8336-c4aff3bc2632" providerId="ADAL" clId="{E5ECA959-504C-4280-B6D1-779DBA709034}" dt="2023-09-06T01:08:19.513" v="131"/>
        <pc:sldMkLst>
          <pc:docMk/>
          <pc:sldMk cId="3573087000" sldId="277"/>
        </pc:sldMkLst>
      </pc:sldChg>
      <pc:sldChg chg="new del">
        <pc:chgData name="Tennessee Leeuwenburg (he/him)" userId="a76ad222-4be6-441e-8336-c4aff3bc2632" providerId="ADAL" clId="{E5ECA959-504C-4280-B6D1-779DBA709034}" dt="2023-09-06T01:16:14.082" v="1193" actId="680"/>
        <pc:sldMkLst>
          <pc:docMk/>
          <pc:sldMk cId="599004755" sldId="278"/>
        </pc:sldMkLst>
      </pc:sldChg>
      <pc:sldChg chg="modSp add mod ord">
        <pc:chgData name="Tennessee Leeuwenburg (he/him)" userId="a76ad222-4be6-441e-8336-c4aff3bc2632" providerId="ADAL" clId="{E5ECA959-504C-4280-B6D1-779DBA709034}" dt="2023-09-06T01:57:43.067" v="5010" actId="20577"/>
        <pc:sldMkLst>
          <pc:docMk/>
          <pc:sldMk cId="2425042717" sldId="278"/>
        </pc:sldMkLst>
        <pc:spChg chg="mod">
          <ac:chgData name="Tennessee Leeuwenburg (he/him)" userId="a76ad222-4be6-441e-8336-c4aff3bc2632" providerId="ADAL" clId="{E5ECA959-504C-4280-B6D1-779DBA709034}" dt="2023-09-06T01:16:28.493" v="1231" actId="20577"/>
          <ac:spMkLst>
            <pc:docMk/>
            <pc:sldMk cId="2425042717" sldId="278"/>
            <ac:spMk id="5" creationId="{F0FFAF86-A332-E941-89A8-B09944D785CC}"/>
          </ac:spMkLst>
        </pc:spChg>
        <pc:spChg chg="mod">
          <ac:chgData name="Tennessee Leeuwenburg (he/him)" userId="a76ad222-4be6-441e-8336-c4aff3bc2632" providerId="ADAL" clId="{E5ECA959-504C-4280-B6D1-779DBA709034}" dt="2023-09-06T01:57:43.067" v="5010" actId="20577"/>
          <ac:spMkLst>
            <pc:docMk/>
            <pc:sldMk cId="2425042717" sldId="278"/>
            <ac:spMk id="8" creationId="{B53929E5-D48F-AF9B-1E0B-B2031933DD72}"/>
          </ac:spMkLst>
        </pc:spChg>
      </pc:sldChg>
      <pc:sldChg chg="add del">
        <pc:chgData name="Tennessee Leeuwenburg (he/him)" userId="a76ad222-4be6-441e-8336-c4aff3bc2632" providerId="ADAL" clId="{E5ECA959-504C-4280-B6D1-779DBA709034}" dt="2023-09-06T01:21:54.035" v="2003" actId="47"/>
        <pc:sldMkLst>
          <pc:docMk/>
          <pc:sldMk cId="2647437475" sldId="279"/>
        </pc:sldMkLst>
      </pc:sldChg>
      <pc:sldChg chg="addSp delSp modSp add mod ord">
        <pc:chgData name="Tennessee Leeuwenburg (he/him)" userId="a76ad222-4be6-441e-8336-c4aff3bc2632" providerId="ADAL" clId="{E5ECA959-504C-4280-B6D1-779DBA709034}" dt="2023-09-06T01:52:10.954" v="4748" actId="478"/>
        <pc:sldMkLst>
          <pc:docMk/>
          <pc:sldMk cId="3089581651" sldId="280"/>
        </pc:sldMkLst>
        <pc:spChg chg="add del mod">
          <ac:chgData name="Tennessee Leeuwenburg (he/him)" userId="a76ad222-4be6-441e-8336-c4aff3bc2632" providerId="ADAL" clId="{E5ECA959-504C-4280-B6D1-779DBA709034}" dt="2023-09-06T01:52:10.954" v="4748" actId="478"/>
          <ac:spMkLst>
            <pc:docMk/>
            <pc:sldMk cId="3089581651" sldId="280"/>
            <ac:spMk id="2" creationId="{B359EF29-23A2-5721-E986-D8C0758075DE}"/>
          </ac:spMkLst>
        </pc:spChg>
        <pc:spChg chg="add del mod">
          <ac:chgData name="Tennessee Leeuwenburg (he/him)" userId="a76ad222-4be6-441e-8336-c4aff3bc2632" providerId="ADAL" clId="{E5ECA959-504C-4280-B6D1-779DBA709034}" dt="2023-09-06T01:52:09.865" v="4747" actId="478"/>
          <ac:spMkLst>
            <pc:docMk/>
            <pc:sldMk cId="3089581651" sldId="280"/>
            <ac:spMk id="8" creationId="{1C64323C-D8B5-08DA-7587-14776E4C7287}"/>
          </ac:spMkLst>
        </pc:spChg>
      </pc:sldChg>
      <pc:sldChg chg="modSp add mod">
        <pc:chgData name="Tennessee Leeuwenburg (he/him)" userId="a76ad222-4be6-441e-8336-c4aff3bc2632" providerId="ADAL" clId="{E5ECA959-504C-4280-B6D1-779DBA709034}" dt="2023-09-06T01:56:52.680" v="4997" actId="20577"/>
        <pc:sldMkLst>
          <pc:docMk/>
          <pc:sldMk cId="918948250" sldId="281"/>
        </pc:sldMkLst>
        <pc:spChg chg="mod">
          <ac:chgData name="Tennessee Leeuwenburg (he/him)" userId="a76ad222-4be6-441e-8336-c4aff3bc2632" providerId="ADAL" clId="{E5ECA959-504C-4280-B6D1-779DBA709034}" dt="2023-09-06T01:56:52.680" v="4997" actId="20577"/>
          <ac:spMkLst>
            <pc:docMk/>
            <pc:sldMk cId="918948250" sldId="281"/>
            <ac:spMk id="8" creationId="{B53929E5-D48F-AF9B-1E0B-B2031933DD72}"/>
          </ac:spMkLst>
        </pc:spChg>
      </pc:sldChg>
      <pc:sldChg chg="new del">
        <pc:chgData name="Tennessee Leeuwenburg (he/him)" userId="a76ad222-4be6-441e-8336-c4aff3bc2632" providerId="ADAL" clId="{E5ECA959-504C-4280-B6D1-779DBA709034}" dt="2023-09-06T01:22:00.724" v="2005" actId="680"/>
        <pc:sldMkLst>
          <pc:docMk/>
          <pc:sldMk cId="2592151819" sldId="281"/>
        </pc:sldMkLst>
      </pc:sldChg>
      <pc:sldChg chg="addSp delSp modSp add mod">
        <pc:chgData name="Tennessee Leeuwenburg (he/him)" userId="a76ad222-4be6-441e-8336-c4aff3bc2632" providerId="ADAL" clId="{E5ECA959-504C-4280-B6D1-779DBA709034}" dt="2023-09-06T02:22:54.600" v="5192" actId="14100"/>
        <pc:sldMkLst>
          <pc:docMk/>
          <pc:sldMk cId="354321672" sldId="282"/>
        </pc:sldMkLst>
        <pc:spChg chg="add mod">
          <ac:chgData name="Tennessee Leeuwenburg (he/him)" userId="a76ad222-4be6-441e-8336-c4aff3bc2632" providerId="ADAL" clId="{E5ECA959-504C-4280-B6D1-779DBA709034}" dt="2023-09-06T02:22:54.600" v="5192" actId="14100"/>
          <ac:spMkLst>
            <pc:docMk/>
            <pc:sldMk cId="354321672" sldId="282"/>
            <ac:spMk id="2" creationId="{D57BAF1A-7761-CEC1-276D-3B41DDEB77D9}"/>
          </ac:spMkLst>
        </pc:spChg>
        <pc:spChg chg="mod">
          <ac:chgData name="Tennessee Leeuwenburg (he/him)" userId="a76ad222-4be6-441e-8336-c4aff3bc2632" providerId="ADAL" clId="{E5ECA959-504C-4280-B6D1-779DBA709034}" dt="2023-09-06T01:26:00.995" v="2300" actId="20577"/>
          <ac:spMkLst>
            <pc:docMk/>
            <pc:sldMk cId="354321672" sldId="282"/>
            <ac:spMk id="5" creationId="{F0FFAF86-A332-E941-89A8-B09944D785CC}"/>
          </ac:spMkLst>
        </pc:spChg>
        <pc:spChg chg="mod">
          <ac:chgData name="Tennessee Leeuwenburg (he/him)" userId="a76ad222-4be6-441e-8336-c4aff3bc2632" providerId="ADAL" clId="{E5ECA959-504C-4280-B6D1-779DBA709034}" dt="2023-09-06T01:38:49.720" v="3068" actId="20577"/>
          <ac:spMkLst>
            <pc:docMk/>
            <pc:sldMk cId="354321672" sldId="282"/>
            <ac:spMk id="8" creationId="{B53929E5-D48F-AF9B-1E0B-B2031933DD72}"/>
          </ac:spMkLst>
        </pc:spChg>
        <pc:picChg chg="add del mod">
          <ac:chgData name="Tennessee Leeuwenburg (he/him)" userId="a76ad222-4be6-441e-8336-c4aff3bc2632" providerId="ADAL" clId="{E5ECA959-504C-4280-B6D1-779DBA709034}" dt="2023-09-06T01:59:17.352" v="5120" actId="478"/>
          <ac:picMkLst>
            <pc:docMk/>
            <pc:sldMk cId="354321672" sldId="282"/>
            <ac:picMk id="6" creationId="{CA5E1A5E-AA20-40BE-F013-72049C37F59B}"/>
          </ac:picMkLst>
        </pc:picChg>
        <pc:picChg chg="add mod">
          <ac:chgData name="Tennessee Leeuwenburg (he/him)" userId="a76ad222-4be6-441e-8336-c4aff3bc2632" providerId="ADAL" clId="{E5ECA959-504C-4280-B6D1-779DBA709034}" dt="2023-09-06T02:00:44.106" v="5173" actId="207"/>
          <ac:picMkLst>
            <pc:docMk/>
            <pc:sldMk cId="354321672" sldId="282"/>
            <ac:picMk id="11" creationId="{C13FE4D4-EFB2-663A-7313-970F9DF276A4}"/>
          </ac:picMkLst>
        </pc:picChg>
      </pc:sldChg>
      <pc:sldChg chg="modSp add mod">
        <pc:chgData name="Tennessee Leeuwenburg (he/him)" userId="a76ad222-4be6-441e-8336-c4aff3bc2632" providerId="ADAL" clId="{E5ECA959-504C-4280-B6D1-779DBA709034}" dt="2023-09-06T01:41:18.811" v="3150" actId="20577"/>
        <pc:sldMkLst>
          <pc:docMk/>
          <pc:sldMk cId="1134700136" sldId="287"/>
        </pc:sldMkLst>
        <pc:spChg chg="mod">
          <ac:chgData name="Tennessee Leeuwenburg (he/him)" userId="a76ad222-4be6-441e-8336-c4aff3bc2632" providerId="ADAL" clId="{E5ECA959-504C-4280-B6D1-779DBA709034}" dt="2023-09-06T01:41:18.811" v="3150" actId="20577"/>
          <ac:spMkLst>
            <pc:docMk/>
            <pc:sldMk cId="1134700136" sldId="287"/>
            <ac:spMk id="6" creationId="{7A359DB1-4990-9440-8E7C-F3D57766E0C5}"/>
          </ac:spMkLst>
        </pc:spChg>
      </pc:sldChg>
      <pc:sldChg chg="addSp modSp add mod">
        <pc:chgData name="Tennessee Leeuwenburg (he/him)" userId="a76ad222-4be6-441e-8336-c4aff3bc2632" providerId="ADAL" clId="{E5ECA959-504C-4280-B6D1-779DBA709034}" dt="2023-09-06T02:03:33.749" v="5183" actId="12"/>
        <pc:sldMkLst>
          <pc:docMk/>
          <pc:sldMk cId="2209831080" sldId="302"/>
        </pc:sldMkLst>
        <pc:spChg chg="mod">
          <ac:chgData name="Tennessee Leeuwenburg (he/him)" userId="a76ad222-4be6-441e-8336-c4aff3bc2632" providerId="ADAL" clId="{E5ECA959-504C-4280-B6D1-779DBA709034}" dt="2023-09-06T01:42:20.215" v="3244" actId="20577"/>
          <ac:spMkLst>
            <pc:docMk/>
            <pc:sldMk cId="2209831080" sldId="302"/>
            <ac:spMk id="2" creationId="{7DF98E62-A471-474A-970B-8FA495650DEE}"/>
          </ac:spMkLst>
        </pc:spChg>
        <pc:spChg chg="add mod">
          <ac:chgData name="Tennessee Leeuwenburg (he/him)" userId="a76ad222-4be6-441e-8336-c4aff3bc2632" providerId="ADAL" clId="{E5ECA959-504C-4280-B6D1-779DBA709034}" dt="2023-09-06T01:41:44.975" v="3197" actId="20577"/>
          <ac:spMkLst>
            <pc:docMk/>
            <pc:sldMk cId="2209831080" sldId="302"/>
            <ac:spMk id="3" creationId="{7DBCD8BC-B11C-42F0-2237-5D0C44F607B0}"/>
          </ac:spMkLst>
        </pc:spChg>
        <pc:spChg chg="add mod">
          <ac:chgData name="Tennessee Leeuwenburg (he/him)" userId="a76ad222-4be6-441e-8336-c4aff3bc2632" providerId="ADAL" clId="{E5ECA959-504C-4280-B6D1-779DBA709034}" dt="2023-09-06T01:54:11.869" v="4977" actId="20577"/>
          <ac:spMkLst>
            <pc:docMk/>
            <pc:sldMk cId="2209831080" sldId="302"/>
            <ac:spMk id="4" creationId="{2F911D4D-AD02-5345-A6DB-1735EC3D61C0}"/>
          </ac:spMkLst>
        </pc:spChg>
        <pc:graphicFrameChg chg="mod modGraphic">
          <ac:chgData name="Tennessee Leeuwenburg (he/him)" userId="a76ad222-4be6-441e-8336-c4aff3bc2632" providerId="ADAL" clId="{E5ECA959-504C-4280-B6D1-779DBA709034}" dt="2023-09-06T02:03:33.749" v="5183" actId="12"/>
          <ac:graphicFrameMkLst>
            <pc:docMk/>
            <pc:sldMk cId="2209831080" sldId="302"/>
            <ac:graphicFrameMk id="5" creationId="{3532C800-E098-4AF2-AFC2-3660AF554EB9}"/>
          </ac:graphicFrameMkLst>
        </pc:graphicFrameChg>
      </pc:sldChg>
      <pc:sldChg chg="delSp add setBg delDesignElem">
        <pc:chgData name="Tennessee Leeuwenburg (he/him)" userId="a76ad222-4be6-441e-8336-c4aff3bc2632" providerId="ADAL" clId="{E5ECA959-504C-4280-B6D1-779DBA709034}" dt="2023-09-06T01:37:28.575" v="2714"/>
        <pc:sldMkLst>
          <pc:docMk/>
          <pc:sldMk cId="1375381241" sldId="310"/>
        </pc:sldMkLst>
        <pc:spChg chg="del">
          <ac:chgData name="Tennessee Leeuwenburg (he/him)" userId="a76ad222-4be6-441e-8336-c4aff3bc2632" providerId="ADAL" clId="{E5ECA959-504C-4280-B6D1-779DBA709034}" dt="2023-09-06T01:37:28.575" v="2714"/>
          <ac:spMkLst>
            <pc:docMk/>
            <pc:sldMk cId="1375381241" sldId="310"/>
            <ac:spMk id="10" creationId="{A8E9C91B-7EAD-4562-AB0E-DFB9663AECE3}"/>
          </ac:spMkLst>
        </pc:spChg>
        <pc:spChg chg="del">
          <ac:chgData name="Tennessee Leeuwenburg (he/him)" userId="a76ad222-4be6-441e-8336-c4aff3bc2632" providerId="ADAL" clId="{E5ECA959-504C-4280-B6D1-779DBA709034}" dt="2023-09-06T01:37:28.575" v="2714"/>
          <ac:spMkLst>
            <pc:docMk/>
            <pc:sldMk cId="1375381241" sldId="310"/>
            <ac:spMk id="12" creationId="{41497DE5-0939-4D1D-9350-0C5E1B209C68}"/>
          </ac:spMkLst>
        </pc:spChg>
        <pc:spChg chg="del">
          <ac:chgData name="Tennessee Leeuwenburg (he/him)" userId="a76ad222-4be6-441e-8336-c4aff3bc2632" providerId="ADAL" clId="{E5ECA959-504C-4280-B6D1-779DBA709034}" dt="2023-09-06T01:37:28.575" v="2714"/>
          <ac:spMkLst>
            <pc:docMk/>
            <pc:sldMk cId="1375381241" sldId="310"/>
            <ac:spMk id="14" creationId="{5CCC70ED-6C63-4537-B7EB-51990D6C0A6F}"/>
          </ac:spMkLst>
        </pc:spChg>
        <pc:spChg chg="del">
          <ac:chgData name="Tennessee Leeuwenburg (he/him)" userId="a76ad222-4be6-441e-8336-c4aff3bc2632" providerId="ADAL" clId="{E5ECA959-504C-4280-B6D1-779DBA709034}" dt="2023-09-06T01:37:28.575" v="2714"/>
          <ac:spMkLst>
            <pc:docMk/>
            <pc:sldMk cId="1375381241" sldId="310"/>
            <ac:spMk id="16" creationId="{B76E24C1-2968-40DC-A36E-F6B85F0F0752}"/>
          </ac:spMkLst>
        </pc:spChg>
      </pc:sldChg>
      <pc:sldChg chg="new del">
        <pc:chgData name="Tennessee Leeuwenburg (he/him)" userId="a76ad222-4be6-441e-8336-c4aff3bc2632" providerId="ADAL" clId="{E5ECA959-504C-4280-B6D1-779DBA709034}" dt="2023-09-06T01:44:38.622" v="3676" actId="680"/>
        <pc:sldMkLst>
          <pc:docMk/>
          <pc:sldMk cId="2776209928" sldId="311"/>
        </pc:sldMkLst>
      </pc:sldChg>
      <pc:sldChg chg="delSp modSp add mod">
        <pc:chgData name="Tennessee Leeuwenburg (he/him)" userId="a76ad222-4be6-441e-8336-c4aff3bc2632" providerId="ADAL" clId="{E5ECA959-504C-4280-B6D1-779DBA709034}" dt="2023-09-06T01:51:47.659" v="4745" actId="5793"/>
        <pc:sldMkLst>
          <pc:docMk/>
          <pc:sldMk cId="3955874748" sldId="311"/>
        </pc:sldMkLst>
        <pc:spChg chg="mod">
          <ac:chgData name="Tennessee Leeuwenburg (he/him)" userId="a76ad222-4be6-441e-8336-c4aff3bc2632" providerId="ADAL" clId="{E5ECA959-504C-4280-B6D1-779DBA709034}" dt="2023-09-06T01:44:55.254" v="3697" actId="20577"/>
          <ac:spMkLst>
            <pc:docMk/>
            <pc:sldMk cId="3955874748" sldId="311"/>
            <ac:spMk id="5" creationId="{F0FFAF86-A332-E941-89A8-B09944D785CC}"/>
          </ac:spMkLst>
        </pc:spChg>
        <pc:spChg chg="mod">
          <ac:chgData name="Tennessee Leeuwenburg (he/him)" userId="a76ad222-4be6-441e-8336-c4aff3bc2632" providerId="ADAL" clId="{E5ECA959-504C-4280-B6D1-779DBA709034}" dt="2023-09-06T01:51:47.659" v="4745" actId="5793"/>
          <ac:spMkLst>
            <pc:docMk/>
            <pc:sldMk cId="3955874748" sldId="311"/>
            <ac:spMk id="8" creationId="{B53929E5-D48F-AF9B-1E0B-B2031933DD72}"/>
          </ac:spMkLst>
        </pc:spChg>
        <pc:picChg chg="del">
          <ac:chgData name="Tennessee Leeuwenburg (he/him)" userId="a76ad222-4be6-441e-8336-c4aff3bc2632" providerId="ADAL" clId="{E5ECA959-504C-4280-B6D1-779DBA709034}" dt="2023-09-06T01:44:46.272" v="3679" actId="478"/>
          <ac:picMkLst>
            <pc:docMk/>
            <pc:sldMk cId="3955874748" sldId="311"/>
            <ac:picMk id="4" creationId="{D5848701-3996-2917-94E5-6C51AA3A3480}"/>
          </ac:picMkLst>
        </pc:picChg>
        <pc:picChg chg="del">
          <ac:chgData name="Tennessee Leeuwenburg (he/him)" userId="a76ad222-4be6-441e-8336-c4aff3bc2632" providerId="ADAL" clId="{E5ECA959-504C-4280-B6D1-779DBA709034}" dt="2023-09-06T01:44:45.619" v="3678" actId="478"/>
          <ac:picMkLst>
            <pc:docMk/>
            <pc:sldMk cId="3955874748" sldId="311"/>
            <ac:picMk id="7" creationId="{9DB6D423-8527-BDEA-75B8-38D2BF31ED7F}"/>
          </ac:picMkLst>
        </pc:picChg>
      </pc:sldChg>
      <pc:sldChg chg="modSp add del mod">
        <pc:chgData name="Tennessee Leeuwenburg (he/him)" userId="a76ad222-4be6-441e-8336-c4aff3bc2632" providerId="ADAL" clId="{E5ECA959-504C-4280-B6D1-779DBA709034}" dt="2023-09-06T01:51:50.970" v="4746" actId="47"/>
        <pc:sldMkLst>
          <pc:docMk/>
          <pc:sldMk cId="1776351400" sldId="312"/>
        </pc:sldMkLst>
        <pc:spChg chg="mod">
          <ac:chgData name="Tennessee Leeuwenburg (he/him)" userId="a76ad222-4be6-441e-8336-c4aff3bc2632" providerId="ADAL" clId="{E5ECA959-504C-4280-B6D1-779DBA709034}" dt="2023-09-06T01:47:33.261" v="4041" actId="20577"/>
          <ac:spMkLst>
            <pc:docMk/>
            <pc:sldMk cId="1776351400" sldId="312"/>
            <ac:spMk id="5" creationId="{F0FFAF86-A332-E941-89A8-B09944D785CC}"/>
          </ac:spMkLst>
        </pc:spChg>
        <pc:spChg chg="mod">
          <ac:chgData name="Tennessee Leeuwenburg (he/him)" userId="a76ad222-4be6-441e-8336-c4aff3bc2632" providerId="ADAL" clId="{E5ECA959-504C-4280-B6D1-779DBA709034}" dt="2023-09-06T01:51:41.957" v="4741" actId="21"/>
          <ac:spMkLst>
            <pc:docMk/>
            <pc:sldMk cId="1776351400" sldId="312"/>
            <ac:spMk id="8" creationId="{B53929E5-D48F-AF9B-1E0B-B2031933DD72}"/>
          </ac:spMkLst>
        </pc:spChg>
      </pc:sldChg>
      <pc:sldMasterChg chg="delSldLayout">
        <pc:chgData name="Tennessee Leeuwenburg (he/him)" userId="a76ad222-4be6-441e-8336-c4aff3bc2632" providerId="ADAL" clId="{E5ECA959-504C-4280-B6D1-779DBA709034}" dt="2023-09-06T01:16:04.495" v="1191" actId="47"/>
        <pc:sldMasterMkLst>
          <pc:docMk/>
          <pc:sldMasterMk cId="2981769866" sldId="2147483660"/>
        </pc:sldMasterMkLst>
        <pc:sldLayoutChg chg="del">
          <pc:chgData name="Tennessee Leeuwenburg (he/him)" userId="a76ad222-4be6-441e-8336-c4aff3bc2632" providerId="ADAL" clId="{E5ECA959-504C-4280-B6D1-779DBA709034}" dt="2023-09-06T01:16:04.495" v="1191" actId="47"/>
          <pc:sldLayoutMkLst>
            <pc:docMk/>
            <pc:sldMasterMk cId="2981769866" sldId="2147483660"/>
            <pc:sldLayoutMk cId="2964676424" sldId="2147483688"/>
          </pc:sldLayoutMkLst>
        </pc:sldLayoutChg>
      </pc:sldMasterChg>
    </pc:docChg>
  </pc:docChgLst>
  <pc:docChgLst>
    <pc:chgData name="Tennessee Leeuwenburg (he/him)" userId="a76ad222-4be6-441e-8336-c4aff3bc2632" providerId="ADAL" clId="{BF177A34-14ED-41EF-8C7F-6405B3E6E8CF}"/>
    <pc:docChg chg="modSld">
      <pc:chgData name="Tennessee Leeuwenburg (he/him)" userId="a76ad222-4be6-441e-8336-c4aff3bc2632" providerId="ADAL" clId="{BF177A34-14ED-41EF-8C7F-6405B3E6E8CF}" dt="2023-09-06T05:24:24.860" v="16" actId="6549"/>
      <pc:docMkLst>
        <pc:docMk/>
      </pc:docMkLst>
      <pc:sldChg chg="modSp mod">
        <pc:chgData name="Tennessee Leeuwenburg (he/him)" userId="a76ad222-4be6-441e-8336-c4aff3bc2632" providerId="ADAL" clId="{BF177A34-14ED-41EF-8C7F-6405B3E6E8CF}" dt="2023-09-06T05:24:24.860" v="16" actId="6549"/>
        <pc:sldMkLst>
          <pc:docMk/>
          <pc:sldMk cId="544881764" sldId="268"/>
        </pc:sldMkLst>
        <pc:spChg chg="mod">
          <ac:chgData name="Tennessee Leeuwenburg (he/him)" userId="a76ad222-4be6-441e-8336-c4aff3bc2632" providerId="ADAL" clId="{BF177A34-14ED-41EF-8C7F-6405B3E6E8CF}" dt="2023-09-06T05:24:24.860" v="16" actId="6549"/>
          <ac:spMkLst>
            <pc:docMk/>
            <pc:sldMk cId="544881764" sldId="268"/>
            <ac:spMk id="7" creationId="{5140D3C2-01F2-3878-E334-DF690B4EEAF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A1B0D2-D65F-F849-86F1-274F74A63C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DAADE-D532-9A48-A9C6-AF5C115F28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205A13-BBA0-6C43-8A00-BA0CBE4190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4F841-E9FF-F141-9F41-17479979CA29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215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7ABE663-6D4B-184F-8A1F-01045AD53616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8ACB1A30-90BE-5A4F-8FC0-ABFEA33C19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78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us01.safelinks.protection.outlook.com/?url=https%3A%2F%2Fsupport.microsoft.com%2Fen-us%2Foffice%2Fimprove-accessibility-with-the-accessibility-checker-a16f6de0-2f39-4a2b-8bd8-5ad801426c7f&amp;data=05%7C01%7CAdrienne.Bergsma%40bom.gov.au%7Cbc11e1e652e94edfd71408dad81da5ed%7Cd1ad7db597dd4f2b816e50d663b7bb94%7C0%7C0%7C638059919088432068%7CUnknown%7CTWFpbGZsb3d8eyJWIjoiMC4wLjAwMDAiLCJQIjoiV2luMzIiLCJBTiI6Ik1haWwiLCJXVCI6Mn0%3D%7C3000%7C%7C%7C&amp;sdata=GXboBaJHoXJWAeRE%2BAAeUTOcx%2BK9LnySDLOhXYipmFY%3D&amp;reserved=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 b="1">
                <a:effectLst/>
                <a:latin typeface="Segoe UI" panose="020B0502040204020203" pitchFamily="34" charset="0"/>
              </a:rPr>
              <a:t>Accessibility information – delete after reading</a:t>
            </a:r>
            <a:endParaRPr lang="en-AU" sz="1800">
              <a:effectLst/>
              <a:latin typeface="Arial" panose="020B0604020202020204" pitchFamily="34" charset="0"/>
            </a:endParaRPr>
          </a:p>
          <a:p>
            <a:r>
              <a:rPr lang="en-AU" sz="1800">
                <a:effectLst/>
                <a:latin typeface="Segoe UI" panose="020B0502040204020203" pitchFamily="34" charset="0"/>
              </a:rPr>
              <a:t>We're all responsible for producing accessible documents. Use the </a:t>
            </a:r>
            <a:r>
              <a:rPr lang="en-AU" sz="1800">
                <a:effectLst/>
                <a:latin typeface="Segoe UI" panose="020B0502040204020203" pitchFamily="34" charset="0"/>
                <a:hlinkClick r:id="rId3"/>
              </a:rPr>
              <a:t>accessibility checker</a:t>
            </a:r>
            <a:r>
              <a:rPr lang="en-AU" sz="1800">
                <a:effectLst/>
                <a:latin typeface="Segoe UI" panose="020B0502040204020203" pitchFamily="34" charset="0"/>
              </a:rPr>
              <a:t> to make sure your content is accessible to everyone.</a:t>
            </a:r>
            <a:endParaRPr lang="en-AU" sz="1800"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B1A30-90BE-5A4F-8FC0-ABFEA33C19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30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B1A30-90BE-5A4F-8FC0-ABFEA33C19D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1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Local variation within one numerical grid, and the need for site-specific bias-correction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B1A30-90BE-5A4F-8FC0-ABFEA33C19D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11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Scope of work: train ML model with historical </a:t>
            </a:r>
            <a:r>
              <a:rPr lang="en-AU" err="1"/>
              <a:t>fcst</a:t>
            </a:r>
            <a:r>
              <a:rPr lang="en-AU"/>
              <a:t> and </a:t>
            </a:r>
            <a:r>
              <a:rPr lang="en-AU" err="1"/>
              <a:t>obs</a:t>
            </a:r>
            <a:r>
              <a:rPr lang="en-AU"/>
              <a:t> data, so that a better forecast can be made when new </a:t>
            </a:r>
            <a:r>
              <a:rPr lang="en-AU" err="1"/>
              <a:t>fcst</a:t>
            </a:r>
            <a:r>
              <a:rPr lang="en-AU"/>
              <a:t> data becomes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B1A30-90BE-5A4F-8FC0-ABFEA33C19D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01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Average gain of each metric over all lead days, all sites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B1A30-90BE-5A4F-8FC0-ABFEA33C19D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8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_Landscap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A435A4C-ED59-459F-91EA-9970E4AF7E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669129"/>
            <a:ext cx="12192000" cy="518887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2461E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7748E0-F7AF-BF9F-2B32-F15F7AC3280C}"/>
              </a:ext>
            </a:extLst>
          </p:cNvPr>
          <p:cNvSpPr/>
          <p:nvPr userDrawn="1"/>
        </p:nvSpPr>
        <p:spPr>
          <a:xfrm>
            <a:off x="0" y="1669130"/>
            <a:ext cx="12192000" cy="518887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68250" y="3219617"/>
            <a:ext cx="6655633" cy="2324071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Subheading</a:t>
            </a:r>
          </a:p>
          <a:p>
            <a:r>
              <a:rPr lang="en-US"/>
              <a:t>Presenter name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Replace the image by moving the grey box aside, right click on the image and choosing ‘Change picture’. Then realign the grey box over the top.</a:t>
            </a:r>
          </a:p>
          <a:p>
            <a:endParaRPr lang="en-US"/>
          </a:p>
        </p:txBody>
      </p:sp>
      <p:pic>
        <p:nvPicPr>
          <p:cNvPr id="10" name="Picture 9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AE3F4950-EAA2-E9A0-4CD8-BB066FBD3F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026430" y="3"/>
            <a:ext cx="2165570" cy="43228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2A85A1A-DF5F-42BC-0615-89DC9F475A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8251" y="2102594"/>
            <a:ext cx="6655632" cy="9836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 </a:t>
            </a:r>
            <a:br>
              <a:rPr lang="en-US"/>
            </a:br>
            <a:r>
              <a:rPr lang="en-US"/>
              <a:t>presentation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FAD317-44A9-3681-4804-DE56D22FF3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03" y="433465"/>
            <a:ext cx="3188085" cy="1234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D7764F-AFC8-CF54-E253-6236F9A3BACE}"/>
              </a:ext>
            </a:extLst>
          </p:cNvPr>
          <p:cNvSpPr/>
          <p:nvPr userDrawn="1"/>
        </p:nvSpPr>
        <p:spPr>
          <a:xfrm>
            <a:off x="0" y="6424409"/>
            <a:ext cx="12192000" cy="433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E8B06F-7017-E2CF-2F04-C2A474F13F43}"/>
              </a:ext>
            </a:extLst>
          </p:cNvPr>
          <p:cNvSpPr/>
          <p:nvPr userDrawn="1"/>
        </p:nvSpPr>
        <p:spPr>
          <a:xfrm>
            <a:off x="0" y="0"/>
            <a:ext cx="10026430" cy="433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7AD64C68-E0F8-B768-F3DC-A165BB21DD90}"/>
              </a:ext>
            </a:extLst>
          </p:cNvPr>
          <p:cNvSpPr txBox="1">
            <a:spLocks/>
          </p:cNvSpPr>
          <p:nvPr userDrawn="1"/>
        </p:nvSpPr>
        <p:spPr>
          <a:xfrm>
            <a:off x="2096347" y="82550"/>
            <a:ext cx="7999306" cy="4000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C00000"/>
                </a:solidFill>
              </a:rPr>
              <a:t>UNOFFICIAL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1A20E91B-8916-EA48-E8C3-8905D3EB35AA}"/>
              </a:ext>
            </a:extLst>
          </p:cNvPr>
          <p:cNvSpPr txBox="1">
            <a:spLocks/>
          </p:cNvSpPr>
          <p:nvPr userDrawn="1"/>
        </p:nvSpPr>
        <p:spPr>
          <a:xfrm>
            <a:off x="2096347" y="6489480"/>
            <a:ext cx="7999306" cy="4000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C00000"/>
                </a:solidFill>
              </a:rPr>
              <a:t>UNOFFICIAL</a:t>
            </a:r>
          </a:p>
        </p:txBody>
      </p:sp>
    </p:spTree>
    <p:extLst>
      <p:ext uri="{BB962C8B-B14F-4D97-AF65-F5344CB8AC3E}">
        <p14:creationId xmlns:p14="http://schemas.microsoft.com/office/powerpoint/2010/main" val="4263273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4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 Slide_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1FEAB78-CB7D-644D-AB42-F3281530DF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8001" y="1268413"/>
            <a:ext cx="11125201" cy="4682386"/>
          </a:xfrm>
          <a:prstGeom prst="rect">
            <a:avLst/>
          </a:prstGeom>
        </p:spPr>
        <p:txBody>
          <a:bodyPr/>
          <a:lstStyle>
            <a:lvl1pPr>
              <a:defRPr sz="16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092A186-EA84-9D61-15EF-4F7BA3EC0B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1" y="425886"/>
            <a:ext cx="8902417" cy="469726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heading Arial Bold 25pt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6B14A7-8CA9-FC4B-25F7-89D3DFE7C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44460" y="6356354"/>
            <a:ext cx="20203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CA7046-D314-6340-8D2C-B3889D9888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A picture containing light, vector graphics&#10;&#10;Description automatically generated">
            <a:extLst>
              <a:ext uri="{FF2B5EF4-FFF2-40B4-BE49-F238E27FC236}">
                <a16:creationId xmlns:a16="http://schemas.microsoft.com/office/drawing/2014/main" id="{0F44A2E2-CDC9-76BF-84B4-D93A65728B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2483" y="6356354"/>
            <a:ext cx="390717" cy="36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79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28" userDrawn="1">
          <p15:clr>
            <a:srgbClr val="FBAE40"/>
          </p15:clr>
        </p15:guide>
        <p15:guide id="3" pos="301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  <p15:guide id="5" orient="horz" pos="3997" userDrawn="1">
          <p15:clr>
            <a:srgbClr val="FBAE40"/>
          </p15:clr>
        </p15:guide>
        <p15:guide id="6" orient="horz" pos="79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02 Section Titl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68251" y="1835063"/>
            <a:ext cx="6655632" cy="9430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heading </a:t>
            </a:r>
            <a:br>
              <a:rPr lang="en-US"/>
            </a:br>
            <a:r>
              <a:rPr lang="en-US"/>
              <a:t>to go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68249" y="2911477"/>
            <a:ext cx="6655633" cy="36512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2000" spc="-5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Subheading</a:t>
            </a:r>
          </a:p>
        </p:txBody>
      </p:sp>
      <p:pic>
        <p:nvPicPr>
          <p:cNvPr id="8" name="Picture 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EE96DFD7-FAC1-4C46-90E6-A8D212A9E3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00" y="716850"/>
            <a:ext cx="735055" cy="5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29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399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3 Content Slid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283D621-76A2-3C48-9F05-5A47644773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44460" y="6356354"/>
            <a:ext cx="20203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CA7046-D314-6340-8D2C-B3889D9888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light, vector graphics&#10;&#10;Description automatically generated">
            <a:extLst>
              <a:ext uri="{FF2B5EF4-FFF2-40B4-BE49-F238E27FC236}">
                <a16:creationId xmlns:a16="http://schemas.microsoft.com/office/drawing/2014/main" id="{651387BB-85B3-8E42-A2DC-0E9E86E5FF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2483" y="6356354"/>
            <a:ext cx="390717" cy="3657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C16B67-E353-A245-8924-2478DF08B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1" y="425886"/>
            <a:ext cx="8902417" cy="469726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heading Arial Bold 25pt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CA4F93C-86E8-524A-AEE1-728CB4DBAB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1265240"/>
            <a:ext cx="520386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Subtitle Arial 20pt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FBB2502-9D71-1233-7D7E-75783652C3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7998" y="1811341"/>
            <a:ext cx="11125201" cy="4134698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64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28">
          <p15:clr>
            <a:srgbClr val="FBAE40"/>
          </p15:clr>
        </p15:guide>
        <p15:guide id="2" pos="301">
          <p15:clr>
            <a:srgbClr val="FBAE40"/>
          </p15:clr>
        </p15:guide>
        <p15:guide id="3" orient="horz" pos="3997">
          <p15:clr>
            <a:srgbClr val="FBAE40"/>
          </p15:clr>
        </p15:guide>
        <p15:guide id="4" orient="horz" pos="27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16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46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4F470EB5-0547-7140-BCB5-68D8E19287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9324" y="6348859"/>
            <a:ext cx="487597" cy="34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8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126A44-4790-9F3F-E52F-9D15134EC97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594148" y="0"/>
            <a:ext cx="2597852" cy="432283"/>
          </a:xfrm>
          <a:prstGeom prst="rect">
            <a:avLst/>
          </a:prstGeom>
        </p:spPr>
      </p:pic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39AD216F-D2FA-87D5-4448-098970314B32}"/>
              </a:ext>
            </a:extLst>
          </p:cNvPr>
          <p:cNvSpPr txBox="1">
            <a:spLocks/>
          </p:cNvSpPr>
          <p:nvPr userDrawn="1"/>
        </p:nvSpPr>
        <p:spPr>
          <a:xfrm>
            <a:off x="79829" y="82550"/>
            <a:ext cx="12039600" cy="4000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C00000"/>
                </a:solidFill>
              </a:rPr>
              <a:t>UNOFFICIAL</a:t>
            </a:r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C4D87C5E-FFB5-F637-9F16-A54916E39555}"/>
              </a:ext>
            </a:extLst>
          </p:cNvPr>
          <p:cNvSpPr txBox="1">
            <a:spLocks/>
          </p:cNvSpPr>
          <p:nvPr userDrawn="1"/>
        </p:nvSpPr>
        <p:spPr>
          <a:xfrm>
            <a:off x="79829" y="6395719"/>
            <a:ext cx="12039600" cy="4000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C00000"/>
                </a:solidFill>
              </a:rPr>
              <a:t>UNOFFICIAL</a:t>
            </a:r>
          </a:p>
        </p:txBody>
      </p:sp>
    </p:spTree>
    <p:extLst>
      <p:ext uri="{BB962C8B-B14F-4D97-AF65-F5344CB8AC3E}">
        <p14:creationId xmlns:p14="http://schemas.microsoft.com/office/powerpoint/2010/main" val="298176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0" r:id="rId3"/>
    <p:sldLayoutId id="2147483691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engmeng.Han@bom.gov.au" TargetMode="External"/><Relationship Id="rId2" Type="http://schemas.openxmlformats.org/officeDocument/2006/relationships/hyperlink" Target="mailto:Tennessee.Leeuwenburg@bom.gov.a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5E47417-40FC-CD49-AE6A-ADB706382F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8250" y="3219617"/>
            <a:ext cx="6655633" cy="2324071"/>
          </a:xfrm>
        </p:spPr>
        <p:txBody>
          <a:bodyPr anchor="t" anchorCtr="0">
            <a:normAutofit/>
          </a:bodyPr>
          <a:lstStyle/>
          <a:p>
            <a:r>
              <a:rPr lang="en-US"/>
              <a:t>Tennessee Leeuwenburg and </a:t>
            </a:r>
            <a:r>
              <a:rPr lang="en-US" err="1"/>
              <a:t>MengMeng</a:t>
            </a:r>
            <a:r>
              <a:rPr lang="en-US"/>
              <a:t> Han</a:t>
            </a:r>
          </a:p>
          <a:p>
            <a:r>
              <a:rPr lang="en-US"/>
              <a:t>Bureau of Meteorology</a:t>
            </a:r>
          </a:p>
          <a:p>
            <a:r>
              <a:rPr lang="en-US"/>
              <a:t>September 2023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300649-431E-0A43-B7C5-B9C86DB207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8251" y="2102594"/>
            <a:ext cx="6655632" cy="983668"/>
          </a:xfrm>
        </p:spPr>
        <p:txBody>
          <a:bodyPr anchor="t" anchorCtr="0">
            <a:normAutofit fontScale="90000"/>
          </a:bodyPr>
          <a:lstStyle/>
          <a:p>
            <a:br>
              <a:rPr lang="en-US"/>
            </a:br>
            <a:r>
              <a:rPr lang="en-US"/>
              <a:t>Site </a:t>
            </a:r>
            <a:r>
              <a:rPr lang="en-US" err="1"/>
              <a:t>Optimised</a:t>
            </a:r>
            <a:r>
              <a:rPr lang="en-US"/>
              <a:t> Forecasts with </a:t>
            </a:r>
            <a:r>
              <a:rPr lang="en-US" err="1"/>
              <a:t>XGBoost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1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1031" descr="Map of Australia, highlighting in red points the selected sites: Tindal, Townsville, Mount Isa, Alice Springs, Geraldton, Woomera, Coffs Harbour, Hobart.">
            <a:extLst>
              <a:ext uri="{FF2B5EF4-FFF2-40B4-BE49-F238E27FC236}">
                <a16:creationId xmlns:a16="http://schemas.microsoft.com/office/drawing/2014/main" id="{A912A0D1-22D4-9CA5-527C-141553D59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201" y="1264944"/>
            <a:ext cx="5747756" cy="4808009"/>
          </a:xfrm>
          <a:prstGeom prst="rect">
            <a:avLst/>
          </a:prstGeom>
        </p:spPr>
      </p:pic>
      <p:pic>
        <p:nvPicPr>
          <p:cNvPr id="1029" name="Picture 1028" descr="Map of Australia, highlighting in red points the selected sites: Tindal, Townsville, Mount Isa, Alice Springs, Geraldton, Woomera, Coffs Harbour, Hobart.">
            <a:extLst>
              <a:ext uri="{FF2B5EF4-FFF2-40B4-BE49-F238E27FC236}">
                <a16:creationId xmlns:a16="http://schemas.microsoft.com/office/drawing/2014/main" id="{80EE19B5-E325-4188-9BC3-F5E2445E7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44" y="1261890"/>
            <a:ext cx="5747756" cy="480800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8FC3E3-DDCE-F342-96CA-6B8FA99E5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A7046-D314-6340-8D2C-B3889D9888E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461E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461E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A359DB1-4990-9440-8E7C-F3D57766E0C5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</a:rPr>
              <a:t>Overall Metrics (Multi Site Boost)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CA607B-5CEC-46AB-37A2-06709560EEFB}"/>
              </a:ext>
            </a:extLst>
          </p:cNvPr>
          <p:cNvSpPr txBox="1"/>
          <p:nvPr/>
        </p:nvSpPr>
        <p:spPr>
          <a:xfrm>
            <a:off x="2016684" y="895612"/>
            <a:ext cx="2929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>
                <a:solidFill>
                  <a:srgbClr val="2461E5"/>
                </a:solidFill>
              </a:rPr>
              <a:t>RMSE Hourly, TMP (DEW)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2B2C3C-295F-1F4E-77BE-46702C8C1D96}"/>
              </a:ext>
            </a:extLst>
          </p:cNvPr>
          <p:cNvSpPr txBox="1"/>
          <p:nvPr/>
        </p:nvSpPr>
        <p:spPr>
          <a:xfrm>
            <a:off x="7479570" y="895612"/>
            <a:ext cx="322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>
                <a:solidFill>
                  <a:srgbClr val="2461E5"/>
                </a:solidFill>
              </a:rPr>
              <a:t>RMSE Daily Max TMP (DEW)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5B37B43-6956-2F43-2DB5-E09A5800F9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866" y="6066844"/>
            <a:ext cx="8901401" cy="365125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2461E5"/>
                </a:solidFill>
              </a:rPr>
              <a:t>Average gain of a metric compared with IMPROVER across all lead days, positive means better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4E9830-057B-ADBC-8BA2-ADE928281C71}"/>
              </a:ext>
            </a:extLst>
          </p:cNvPr>
          <p:cNvSpPr txBox="1"/>
          <p:nvPr/>
        </p:nvSpPr>
        <p:spPr>
          <a:xfrm>
            <a:off x="2264121" y="3162321"/>
            <a:ext cx="10897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/>
              <a:t>33.2%</a:t>
            </a:r>
          </a:p>
          <a:p>
            <a:r>
              <a:rPr lang="en-AU" sz="1400"/>
              <a:t>(81.5%)	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174119-B9E3-17B7-D952-020B0DDB9E25}"/>
              </a:ext>
            </a:extLst>
          </p:cNvPr>
          <p:cNvSpPr txBox="1"/>
          <p:nvPr/>
        </p:nvSpPr>
        <p:spPr>
          <a:xfrm>
            <a:off x="694819" y="3065159"/>
            <a:ext cx="97469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/>
              <a:t>23.1%</a:t>
            </a:r>
          </a:p>
          <a:p>
            <a:r>
              <a:rPr lang="en-AU" sz="1400"/>
              <a:t>(103.6%)	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DA2939-2EC5-9BA6-FD87-B555751DB816}"/>
              </a:ext>
            </a:extLst>
          </p:cNvPr>
          <p:cNvSpPr txBox="1"/>
          <p:nvPr/>
        </p:nvSpPr>
        <p:spPr>
          <a:xfrm>
            <a:off x="2521573" y="4192932"/>
            <a:ext cx="83228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/>
              <a:t>10.9%</a:t>
            </a:r>
          </a:p>
          <a:p>
            <a:r>
              <a:rPr lang="en-AU" sz="1400"/>
              <a:t>(22.8%)	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756EB9-A38B-034A-5981-937ECF241680}"/>
              </a:ext>
            </a:extLst>
          </p:cNvPr>
          <p:cNvSpPr txBox="1"/>
          <p:nvPr/>
        </p:nvSpPr>
        <p:spPr>
          <a:xfrm>
            <a:off x="3676232" y="2875002"/>
            <a:ext cx="9204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/>
              <a:t>8.6%</a:t>
            </a:r>
          </a:p>
          <a:p>
            <a:r>
              <a:rPr lang="en-AU" sz="1400"/>
              <a:t>(35.4%)	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BB19F3-F4A2-E4DB-262A-BD894D5363BE}"/>
              </a:ext>
            </a:extLst>
          </p:cNvPr>
          <p:cNvSpPr txBox="1"/>
          <p:nvPr/>
        </p:nvSpPr>
        <p:spPr>
          <a:xfrm>
            <a:off x="4740116" y="1888420"/>
            <a:ext cx="9018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/>
              <a:t>40.2%</a:t>
            </a:r>
          </a:p>
          <a:p>
            <a:r>
              <a:rPr lang="en-AU" sz="1400"/>
              <a:t>(25.1%)	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25F6B5-8C76-1951-F76E-01FDDD8CBA7E}"/>
              </a:ext>
            </a:extLst>
          </p:cNvPr>
          <p:cNvSpPr txBox="1"/>
          <p:nvPr/>
        </p:nvSpPr>
        <p:spPr>
          <a:xfrm>
            <a:off x="4774887" y="3250560"/>
            <a:ext cx="83228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/>
              <a:t>15.6%</a:t>
            </a:r>
          </a:p>
          <a:p>
            <a:r>
              <a:rPr lang="en-AU" sz="1400"/>
              <a:t>(28.5%)	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0F33D9-A6E3-0A0B-E066-247E93AECC14}"/>
              </a:ext>
            </a:extLst>
          </p:cNvPr>
          <p:cNvSpPr txBox="1"/>
          <p:nvPr/>
        </p:nvSpPr>
        <p:spPr>
          <a:xfrm>
            <a:off x="2013932" y="1384847"/>
            <a:ext cx="100835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/>
              <a:t>-8.9%</a:t>
            </a:r>
          </a:p>
          <a:p>
            <a:r>
              <a:rPr lang="en-AU" sz="1400"/>
              <a:t>(10.9%)	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44B068-C76C-CD44-5D7C-8A4486E3E617}"/>
              </a:ext>
            </a:extLst>
          </p:cNvPr>
          <p:cNvSpPr txBox="1"/>
          <p:nvPr/>
        </p:nvSpPr>
        <p:spPr>
          <a:xfrm>
            <a:off x="3103008" y="5223724"/>
            <a:ext cx="9804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/>
              <a:t>19.8%</a:t>
            </a:r>
          </a:p>
          <a:p>
            <a:r>
              <a:rPr lang="en-AU" sz="1400"/>
              <a:t>(18.0%)	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E3CCE7-83D7-0599-FC4D-7EE315EA4D21}"/>
              </a:ext>
            </a:extLst>
          </p:cNvPr>
          <p:cNvSpPr txBox="1"/>
          <p:nvPr/>
        </p:nvSpPr>
        <p:spPr>
          <a:xfrm>
            <a:off x="8298171" y="3174651"/>
            <a:ext cx="10897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/>
              <a:t>41.2%</a:t>
            </a:r>
          </a:p>
          <a:p>
            <a:r>
              <a:rPr lang="en-AU" sz="1400"/>
              <a:t>(131.1%)	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DB4A30-A555-1739-95C2-6EA99C0B84E6}"/>
              </a:ext>
            </a:extLst>
          </p:cNvPr>
          <p:cNvSpPr txBox="1"/>
          <p:nvPr/>
        </p:nvSpPr>
        <p:spPr>
          <a:xfrm>
            <a:off x="6762621" y="3092156"/>
            <a:ext cx="10897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/>
              <a:t>-7.6%</a:t>
            </a:r>
          </a:p>
          <a:p>
            <a:r>
              <a:rPr lang="en-AU" sz="1400"/>
              <a:t>(243.2%)	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A69565-8D88-F268-9C68-11951F53FD5E}"/>
              </a:ext>
            </a:extLst>
          </p:cNvPr>
          <p:cNvSpPr txBox="1"/>
          <p:nvPr/>
        </p:nvSpPr>
        <p:spPr>
          <a:xfrm>
            <a:off x="9612049" y="2879068"/>
            <a:ext cx="10897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/>
              <a:t>-40.8%</a:t>
            </a:r>
          </a:p>
          <a:p>
            <a:r>
              <a:rPr lang="en-AU" sz="1400"/>
              <a:t>(8.1%)	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0911D6-77A7-8080-6740-A1DFFB4557A4}"/>
              </a:ext>
            </a:extLst>
          </p:cNvPr>
          <p:cNvSpPr txBox="1"/>
          <p:nvPr/>
        </p:nvSpPr>
        <p:spPr>
          <a:xfrm>
            <a:off x="7820027" y="1348076"/>
            <a:ext cx="10897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/>
              <a:t>46.1%</a:t>
            </a:r>
          </a:p>
          <a:p>
            <a:r>
              <a:rPr lang="en-AU" sz="1400"/>
              <a:t>(21.8%)	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09BCC2-7AEF-EF05-CE88-6F2F71FC2583}"/>
              </a:ext>
            </a:extLst>
          </p:cNvPr>
          <p:cNvSpPr txBox="1"/>
          <p:nvPr/>
        </p:nvSpPr>
        <p:spPr>
          <a:xfrm>
            <a:off x="8364895" y="4245251"/>
            <a:ext cx="10897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/>
              <a:t>8.5%</a:t>
            </a:r>
          </a:p>
          <a:p>
            <a:r>
              <a:rPr lang="en-AU" sz="1400"/>
              <a:t>(11.1%)	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C9A51F-2A49-8249-73CB-79D5050803A2}"/>
              </a:ext>
            </a:extLst>
          </p:cNvPr>
          <p:cNvSpPr txBox="1"/>
          <p:nvPr/>
        </p:nvSpPr>
        <p:spPr>
          <a:xfrm>
            <a:off x="8936800" y="5223724"/>
            <a:ext cx="10897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/>
              <a:t>36.5%</a:t>
            </a:r>
          </a:p>
          <a:p>
            <a:r>
              <a:rPr lang="en-AU" sz="1400"/>
              <a:t>(4.4%)	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07B869-F9E0-BAF3-EB84-213F672AA434}"/>
              </a:ext>
            </a:extLst>
          </p:cNvPr>
          <p:cNvSpPr txBox="1"/>
          <p:nvPr/>
        </p:nvSpPr>
        <p:spPr>
          <a:xfrm>
            <a:off x="10464801" y="3906798"/>
            <a:ext cx="10897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/>
              <a:t>63.9%</a:t>
            </a:r>
          </a:p>
          <a:p>
            <a:r>
              <a:rPr lang="en-AU" sz="1400"/>
              <a:t>(-8.1%)	</a:t>
            </a: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2A94130A-0697-D6F6-AA81-2F6384D71ED8}"/>
              </a:ext>
            </a:extLst>
          </p:cNvPr>
          <p:cNvSpPr txBox="1"/>
          <p:nvPr/>
        </p:nvSpPr>
        <p:spPr>
          <a:xfrm>
            <a:off x="10540014" y="1897384"/>
            <a:ext cx="10897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/>
              <a:t>100.3%</a:t>
            </a:r>
          </a:p>
          <a:p>
            <a:r>
              <a:rPr lang="en-AU" sz="1400"/>
              <a:t>(68.9%)	</a:t>
            </a:r>
          </a:p>
        </p:txBody>
      </p:sp>
    </p:spTree>
    <p:extLst>
      <p:ext uri="{BB962C8B-B14F-4D97-AF65-F5344CB8AC3E}">
        <p14:creationId xmlns:p14="http://schemas.microsoft.com/office/powerpoint/2010/main" val="1134700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FFAF86-A332-E941-89A8-B09944D78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791646"/>
            <a:ext cx="8902417" cy="4697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Next Steps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6F6B6A1-09B8-EC11-0A82-BD16532652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3ACA7046-D314-6340-8D2C-B3889D9888EF}" type="slidenum">
              <a:rPr lang="en-US" smtClean="0">
                <a:latin typeface="Arial" panose="020B0604020202020204" pitchFamily="34" charset="0"/>
              </a:rPr>
              <a:pPr/>
              <a:t>11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3929E5-D48F-AF9B-1E0B-B2031933DD72}"/>
              </a:ext>
            </a:extLst>
          </p:cNvPr>
          <p:cNvSpPr txBox="1"/>
          <p:nvPr/>
        </p:nvSpPr>
        <p:spPr>
          <a:xfrm>
            <a:off x="415637" y="1763975"/>
            <a:ext cx="1050174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Our focus: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/>
              <a:t>Get more data, perform rigorous evaluation, and publish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/>
              <a:t>Data assimilation to provide </a:t>
            </a:r>
            <a:r>
              <a:rPr lang="en-AU" err="1"/>
              <a:t>realtime</a:t>
            </a:r>
            <a:r>
              <a:rPr lang="en-AU"/>
              <a:t> updates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Opportunities for further research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/>
              <a:t>Explore whether the model can work at unseen locations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/>
              <a:t>Explore the use of more input variables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/>
              <a:t>Incorporate more information on seasonality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/>
              <a:t>Incorporate information from multiple sites at once</a:t>
            </a:r>
          </a:p>
          <a:p>
            <a:pPr lvl="1"/>
            <a:endParaRPr lang="en-AU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The NOAA ISD database provides an open data repository which can support this work in an academic context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Multiple sources of gridded model data are available for research groups to utilise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5874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5140D3C2-01F2-3878-E334-DF690B4EEA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8250" y="3219617"/>
            <a:ext cx="6655633" cy="2324071"/>
          </a:xfrm>
        </p:spPr>
        <p:txBody>
          <a:bodyPr anchor="t">
            <a:normAutofit/>
          </a:bodyPr>
          <a:lstStyle/>
          <a:p>
            <a:r>
              <a:rPr lang="en-US" dirty="0"/>
              <a:t>Tennessee Leeuwenburg and </a:t>
            </a:r>
            <a:r>
              <a:rPr lang="en-US" dirty="0" err="1"/>
              <a:t>MengMeng</a:t>
            </a:r>
            <a:r>
              <a:rPr lang="en-US" dirty="0"/>
              <a:t> Han</a:t>
            </a:r>
          </a:p>
          <a:p>
            <a:r>
              <a:rPr lang="en-US" dirty="0">
                <a:hlinkClick r:id="rId2"/>
              </a:rPr>
              <a:t>Tennessee.Leeuwenburg@bom.gov.au</a:t>
            </a:r>
            <a:endParaRPr lang="en-US" dirty="0"/>
          </a:p>
          <a:p>
            <a:r>
              <a:rPr lang="nb-NO" dirty="0">
                <a:hlinkClick r:id="rId3"/>
              </a:rPr>
              <a:t>Mengmeng.Han@bom.gov.au</a:t>
            </a:r>
            <a:r>
              <a:rPr lang="en-US" dirty="0"/>
              <a:t>=</a:t>
            </a:r>
          </a:p>
          <a:p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03D4C74-EF17-5D0A-C573-AD8C31E0D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8251" y="2102594"/>
            <a:ext cx="6655632" cy="983668"/>
          </a:xfrm>
        </p:spPr>
        <p:txBody>
          <a:bodyPr anchor="t">
            <a:normAutofit/>
          </a:bodyPr>
          <a:lstStyle/>
          <a:p>
            <a:br>
              <a:rPr lang="en-US" sz="2100"/>
            </a:br>
            <a:r>
              <a:rPr lang="en-US" sz="2100"/>
              <a:t>Thank you </a:t>
            </a:r>
            <a:br>
              <a:rPr lang="en-US" sz="2100"/>
            </a:br>
            <a:endParaRPr lang="en-AU" sz="2100"/>
          </a:p>
        </p:txBody>
      </p:sp>
    </p:spTree>
    <p:extLst>
      <p:ext uri="{BB962C8B-B14F-4D97-AF65-F5344CB8AC3E}">
        <p14:creationId xmlns:p14="http://schemas.microsoft.com/office/powerpoint/2010/main" val="54488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FFAF86-A332-E941-89A8-B09944D78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791646"/>
            <a:ext cx="8902417" cy="4697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</a:rPr>
              <a:t>Acknowledgments</a:t>
            </a:r>
            <a:endParaRPr 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6F6B6A1-09B8-EC11-0A82-BD16532652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3ACA7046-D314-6340-8D2C-B3889D9888EF}" type="slidenum">
              <a:rPr lang="en-US" smtClean="0">
                <a:latin typeface="Arial" panose="020B0604020202020204" pitchFamily="34" charset="0"/>
              </a:rPr>
              <a:pPr/>
              <a:t>2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3929E5-D48F-AF9B-1E0B-B2031933DD72}"/>
              </a:ext>
            </a:extLst>
          </p:cNvPr>
          <p:cNvSpPr txBox="1"/>
          <p:nvPr/>
        </p:nvSpPr>
        <p:spPr>
          <a:xfrm>
            <a:off x="2059710" y="1962203"/>
            <a:ext cx="83034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err="1"/>
              <a:t>MengMeng</a:t>
            </a:r>
            <a:r>
              <a:rPr lang="en-AU"/>
              <a:t> Han who is extending this work for more locations with more complex models (Multi Site Boost, aka MSB)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Brad Murphy who is contributing to the verification for MSB)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This system is still undergoing research and results have not been finalised or publishes, as such the final characteristics are very likely to change.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This information is provided to help inform the audience about what may be effective or how to approach research questions rather than to make exact claims about performance and accuracy.</a:t>
            </a:r>
          </a:p>
          <a:p>
            <a:endParaRPr lang="en-AU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640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FFAF86-A332-E941-89A8-B09944D78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791646"/>
            <a:ext cx="8902417" cy="4697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</a:rPr>
              <a:t>What is a Site </a:t>
            </a:r>
            <a:r>
              <a:rPr lang="en-US" err="1">
                <a:latin typeface="Arial" panose="020B0604020202020204" pitchFamily="34" charset="0"/>
              </a:rPr>
              <a:t>Optimised</a:t>
            </a:r>
            <a:r>
              <a:rPr lang="en-US">
                <a:latin typeface="Arial" panose="020B0604020202020204" pitchFamily="34" charset="0"/>
              </a:rPr>
              <a:t> Forecast</a:t>
            </a:r>
            <a:endParaRPr 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6F6B6A1-09B8-EC11-0A82-BD16532652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3ACA7046-D314-6340-8D2C-B3889D9888EF}" type="slidenum">
              <a:rPr lang="en-US" smtClean="0">
                <a:latin typeface="Arial" panose="020B0604020202020204" pitchFamily="34" charset="0"/>
              </a:rPr>
              <a:pPr/>
              <a:t>3</a:t>
            </a:fld>
            <a:endParaRPr lang="en-US">
              <a:latin typeface="Arial" panose="020B0604020202020204" pitchFamily="34" charset="0"/>
            </a:endParaRPr>
          </a:p>
        </p:txBody>
      </p:sp>
      <p:pic>
        <p:nvPicPr>
          <p:cNvPr id="4" name="Picture 3" descr="A black and white checkered pattern&#10;&#10;Description automatically generated">
            <a:extLst>
              <a:ext uri="{FF2B5EF4-FFF2-40B4-BE49-F238E27FC236}">
                <a16:creationId xmlns:a16="http://schemas.microsoft.com/office/drawing/2014/main" id="{D5848701-3996-2917-94E5-6C51AA3A348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6823653" y="1041632"/>
            <a:ext cx="4608946" cy="4774736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DB6D423-8527-BDEA-75B8-38D2BF31E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653" y="1332453"/>
            <a:ext cx="4608946" cy="42435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3929E5-D48F-AF9B-1E0B-B2031933DD72}"/>
              </a:ext>
            </a:extLst>
          </p:cNvPr>
          <p:cNvSpPr txBox="1"/>
          <p:nvPr/>
        </p:nvSpPr>
        <p:spPr>
          <a:xfrm>
            <a:off x="387928" y="1261372"/>
            <a:ext cx="59112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i="1"/>
              <a:t>Image not to 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An NWP model forecast is like a chessboard, which each square named a 'grid box'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If you live in the middle of a wide open plain, this may be a good representation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If you live sheltered by a cliff but near an ocean, that grid box may be a poor representation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Even a 'good' forecast value for your grid box may be a 'bad' forecast value to expect in your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Even at the highest of resolutions (e.g. 300m) this problem still remains, if what you want is to know what's happening at a particular spot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E.g. conditions 50m out into the ocean just aren't the same as those 50m inland. Similar effects arise from mountains, lakes, streams and the built environment.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Site optimised forecasts attempt to correct (or 'localise') the gridded forecasts to exact spots.</a:t>
            </a:r>
          </a:p>
        </p:txBody>
      </p:sp>
    </p:spTree>
    <p:extLst>
      <p:ext uri="{BB962C8B-B14F-4D97-AF65-F5344CB8AC3E}">
        <p14:creationId xmlns:p14="http://schemas.microsoft.com/office/powerpoint/2010/main" val="918948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143D0B1-11E4-D7AC-CABD-43CDCE3A5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4548" y="542677"/>
            <a:ext cx="6655632" cy="911747"/>
          </a:xfrm>
        </p:spPr>
        <p:txBody>
          <a:bodyPr>
            <a:normAutofit fontScale="90000"/>
          </a:bodyPr>
          <a:lstStyle/>
          <a:p>
            <a:r>
              <a:rPr lang="en-AU"/>
              <a:t>Background: Sub-grid-scale Variation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7278082D-CE8F-C281-33DD-DEC3F0DF38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AU"/>
          </a:p>
        </p:txBody>
      </p:sp>
      <p:pic>
        <p:nvPicPr>
          <p:cNvPr id="2" name="Picture 1" descr="A screenshot of a graph showing the variation of actual rainfall within a numeric grid.">
            <a:extLst>
              <a:ext uri="{FF2B5EF4-FFF2-40B4-BE49-F238E27FC236}">
                <a16:creationId xmlns:a16="http://schemas.microsoft.com/office/drawing/2014/main" id="{FF7215FC-E068-3B3C-6A2F-159FD0E1D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348" y="1174893"/>
            <a:ext cx="9507382" cy="4682386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FB2871-DF56-0CD1-7625-19733B88D065}"/>
              </a:ext>
            </a:extLst>
          </p:cNvPr>
          <p:cNvSpPr txBox="1"/>
          <p:nvPr/>
        </p:nvSpPr>
        <p:spPr>
          <a:xfrm>
            <a:off x="1344548" y="5861359"/>
            <a:ext cx="8303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Hewson, Timothy David, and Fatima Maria </a:t>
            </a:r>
            <a:r>
              <a:rPr lang="en-AU" sz="1400" b="0" i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Pillosu</a:t>
            </a:r>
            <a:r>
              <a:rPr lang="en-AU" sz="14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"A low-cost post-processing technique improves weather forecasts around the world." </a:t>
            </a:r>
            <a:r>
              <a:rPr lang="en-AU" sz="1400" b="0" i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Communications Earth &amp; Environment</a:t>
            </a:r>
            <a:r>
              <a:rPr lang="en-AU" sz="14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2.1 (2021): 132.</a:t>
            </a:r>
            <a:endParaRPr lang="en-AU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087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FFAF86-A332-E941-89A8-B09944D78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791646"/>
            <a:ext cx="8902417" cy="4697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</a:rPr>
              <a:t>What do people usually do about it?</a:t>
            </a:r>
            <a:endParaRPr 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6F6B6A1-09B8-EC11-0A82-BD16532652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3ACA7046-D314-6340-8D2C-B3889D9888EF}" type="slidenum">
              <a:rPr lang="en-US" smtClean="0">
                <a:latin typeface="Arial" panose="020B0604020202020204" pitchFamily="34" charset="0"/>
              </a:rPr>
              <a:pPr/>
              <a:t>5</a:t>
            </a:fld>
            <a:endParaRPr lang="en-US">
              <a:latin typeface="Arial" panose="020B0604020202020204" pitchFamily="34" charset="0"/>
            </a:endParaRPr>
          </a:p>
        </p:txBody>
      </p:sp>
      <p:pic>
        <p:nvPicPr>
          <p:cNvPr id="4" name="Picture 3" descr="A black and white checkered pattern&#10;&#10;Description automatically generated">
            <a:extLst>
              <a:ext uri="{FF2B5EF4-FFF2-40B4-BE49-F238E27FC236}">
                <a16:creationId xmlns:a16="http://schemas.microsoft.com/office/drawing/2014/main" id="{D5848701-3996-2917-94E5-6C51AA3A348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6823653" y="1041632"/>
            <a:ext cx="4608946" cy="4774736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DB6D423-8527-BDEA-75B8-38D2BF31E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653" y="1332453"/>
            <a:ext cx="4608946" cy="42435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3929E5-D48F-AF9B-1E0B-B2031933DD72}"/>
              </a:ext>
            </a:extLst>
          </p:cNvPr>
          <p:cNvSpPr txBox="1"/>
          <p:nvPr/>
        </p:nvSpPr>
        <p:spPr>
          <a:xfrm>
            <a:off x="387928" y="1261372"/>
            <a:ext cx="59112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Simple bias correction (i.e. add or subtract either a constant, or minimise a linear function) based on a single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i.e. "22.4 Celsius" on the grid would always map to "20.8" at that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See e.g. MOS, Gridded OCF and Site OCF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Sometimes, the gridded forecast value is replaced with the site optimised value due to expectations on how the gridded product will be later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This works okay for some purposes, but there is further opportunity for forecast enhancement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5042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FFAF86-A332-E941-89A8-B09944D78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791646"/>
            <a:ext cx="8902417" cy="4697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</a:rPr>
              <a:t>Overview of </a:t>
            </a:r>
            <a:r>
              <a:rPr lang="en-US" err="1">
                <a:latin typeface="Arial" panose="020B0604020202020204" pitchFamily="34" charset="0"/>
              </a:rPr>
              <a:t>SiteBoost</a:t>
            </a:r>
            <a:endParaRPr 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6F6B6A1-09B8-EC11-0A82-BD16532652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3ACA7046-D314-6340-8D2C-B3889D9888EF}" type="slidenum">
              <a:rPr lang="en-US" smtClean="0">
                <a:latin typeface="Arial" panose="020B0604020202020204" pitchFamily="34" charset="0"/>
              </a:rPr>
              <a:pPr/>
              <a:t>6</a:t>
            </a:fld>
            <a:endParaRPr lang="en-US">
              <a:latin typeface="Arial" panose="020B0604020202020204" pitchFamily="34" charset="0"/>
            </a:endParaRPr>
          </a:p>
        </p:txBody>
      </p:sp>
      <p:pic>
        <p:nvPicPr>
          <p:cNvPr id="4" name="Picture 3" descr="A black and white checkered pattern&#10;&#10;Description automatically generated">
            <a:extLst>
              <a:ext uri="{FF2B5EF4-FFF2-40B4-BE49-F238E27FC236}">
                <a16:creationId xmlns:a16="http://schemas.microsoft.com/office/drawing/2014/main" id="{D5848701-3996-2917-94E5-6C51AA3A348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6823653" y="1041632"/>
            <a:ext cx="4608946" cy="4774736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DB6D423-8527-BDEA-75B8-38D2BF31E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653" y="1332453"/>
            <a:ext cx="4608946" cy="42435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3929E5-D48F-AF9B-1E0B-B2031933DD72}"/>
              </a:ext>
            </a:extLst>
          </p:cNvPr>
          <p:cNvSpPr txBox="1"/>
          <p:nvPr/>
        </p:nvSpPr>
        <p:spPr>
          <a:xfrm>
            <a:off x="387928" y="1261372"/>
            <a:ext cx="59112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Incorporates a </a:t>
            </a:r>
            <a:r>
              <a:rPr lang="en-AU" i="1"/>
              <a:t>neighbourhood</a:t>
            </a:r>
            <a:r>
              <a:rPr lang="en-AU"/>
              <a:t> – the 3x3 set of grid boxes around a central location. Incorporating this information is essential.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Incorporates </a:t>
            </a:r>
            <a:r>
              <a:rPr lang="en-AU" i="1"/>
              <a:t>multiple variables</a:t>
            </a:r>
            <a:r>
              <a:rPr lang="en-AU"/>
              <a:t> – in particular the wind direction significantly informs the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Incorporates the </a:t>
            </a:r>
            <a:r>
              <a:rPr lang="en-AU" i="1"/>
              <a:t>hour of the day</a:t>
            </a:r>
            <a:r>
              <a:rPr lang="en-AU"/>
              <a:t> to allow the model to account for how time-of-day might affect things, such as predictable morning and evening coastal cycles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Utilises a </a:t>
            </a:r>
            <a:r>
              <a:rPr lang="en-AU" i="1"/>
              <a:t>gradient boosting decision tree</a:t>
            </a:r>
            <a:r>
              <a:rPr lang="en-AU"/>
              <a:t> for the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Corrects a single time-step from the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A series of model time steps can be corrected to produce the full correct forecast for a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7BAF1A-7761-CEC1-276D-3B41DDEB77D9}"/>
              </a:ext>
            </a:extLst>
          </p:cNvPr>
          <p:cNvSpPr txBox="1"/>
          <p:nvPr/>
        </p:nvSpPr>
        <p:spPr>
          <a:xfrm>
            <a:off x="8548687" y="3428999"/>
            <a:ext cx="1729949" cy="1802691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lang="en-AU"/>
          </a:p>
        </p:txBody>
      </p:sp>
      <p:pic>
        <p:nvPicPr>
          <p:cNvPr id="11" name="Graphic 10" descr="Pin with solid fill">
            <a:extLst>
              <a:ext uri="{FF2B5EF4-FFF2-40B4-BE49-F238E27FC236}">
                <a16:creationId xmlns:a16="http://schemas.microsoft.com/office/drawing/2014/main" id="{C13FE4D4-EFB2-663A-7313-970F9DF276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10637" y="3585676"/>
            <a:ext cx="662999" cy="66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1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2F5A5-AC5E-95D9-978E-6F40D6808C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A7046-D314-6340-8D2C-B3889D9888E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461E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461E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C4872E-1CC8-7787-3333-490B8791254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</a:rPr>
              <a:t>Scope of Work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95FFAA9-AC68-E68D-086D-2F1ACB275E7F}"/>
              </a:ext>
            </a:extLst>
          </p:cNvPr>
          <p:cNvGrpSpPr/>
          <p:nvPr/>
        </p:nvGrpSpPr>
        <p:grpSpPr>
          <a:xfrm>
            <a:off x="380777" y="1862356"/>
            <a:ext cx="5982756" cy="4633731"/>
            <a:chOff x="347235" y="1330604"/>
            <a:chExt cx="6670941" cy="517333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2938350-3522-8151-799D-F952696A5E7B}"/>
                </a:ext>
              </a:extLst>
            </p:cNvPr>
            <p:cNvSpPr txBox="1"/>
            <p:nvPr/>
          </p:nvSpPr>
          <p:spPr>
            <a:xfrm>
              <a:off x="1672257" y="3646886"/>
              <a:ext cx="15801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2461E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Wind</a:t>
              </a:r>
            </a:p>
          </p:txBody>
        </p:sp>
        <p:pic>
          <p:nvPicPr>
            <p:cNvPr id="31" name="Picture 30" descr="Black and white icon of cloud with wind and sun, representing 'wind'">
              <a:extLst>
                <a:ext uri="{FF2B5EF4-FFF2-40B4-BE49-F238E27FC236}">
                  <a16:creationId xmlns:a16="http://schemas.microsoft.com/office/drawing/2014/main" id="{B503794D-2111-A685-D312-ACDE6DC47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763" y="3367091"/>
              <a:ext cx="959090" cy="95909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EE0C76E-296C-EE9A-C62F-D45481F0F794}"/>
                </a:ext>
              </a:extLst>
            </p:cNvPr>
            <p:cNvSpPr txBox="1"/>
            <p:nvPr/>
          </p:nvSpPr>
          <p:spPr>
            <a:xfrm>
              <a:off x="1672257" y="2604781"/>
              <a:ext cx="15801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2461E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Temperature</a:t>
              </a:r>
            </a:p>
          </p:txBody>
        </p:sp>
        <p:pic>
          <p:nvPicPr>
            <p:cNvPr id="27" name="Picture 26" descr="Black and white icon of a thermometer, representing 'temperature'">
              <a:extLst>
                <a:ext uri="{FF2B5EF4-FFF2-40B4-BE49-F238E27FC236}">
                  <a16:creationId xmlns:a16="http://schemas.microsoft.com/office/drawing/2014/main" id="{E1588A7B-B189-CA69-06A9-21DC3FD25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7235" y="2324986"/>
              <a:ext cx="959090" cy="95909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8A704EF-C0A9-D9AB-15CC-A6F2254F22EC}"/>
                </a:ext>
              </a:extLst>
            </p:cNvPr>
            <p:cNvSpPr txBox="1"/>
            <p:nvPr/>
          </p:nvSpPr>
          <p:spPr>
            <a:xfrm>
              <a:off x="1672257" y="1587740"/>
              <a:ext cx="15801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2461E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Forecast</a:t>
              </a:r>
            </a:p>
          </p:txBody>
        </p:sp>
        <p:pic>
          <p:nvPicPr>
            <p:cNvPr id="25" name="Picture 24" descr="Black and white icon of cloud with rain drops and sun, representing 'forecast'">
              <a:extLst>
                <a:ext uri="{FF2B5EF4-FFF2-40B4-BE49-F238E27FC236}">
                  <a16:creationId xmlns:a16="http://schemas.microsoft.com/office/drawing/2014/main" id="{D69F3966-E94E-F816-2DAA-39B172A05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7235" y="1330604"/>
              <a:ext cx="959090" cy="95909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83CF921-8AA7-4E85-F6CA-E4F84ACCA254}"/>
                </a:ext>
              </a:extLst>
            </p:cNvPr>
            <p:cNvSpPr txBox="1"/>
            <p:nvPr/>
          </p:nvSpPr>
          <p:spPr>
            <a:xfrm>
              <a:off x="5257315" y="2603494"/>
              <a:ext cx="16808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2461E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Temperature</a:t>
              </a:r>
            </a:p>
          </p:txBody>
        </p:sp>
        <p:pic>
          <p:nvPicPr>
            <p:cNvPr id="6" name="Picture 5" descr="Black and white icon of a thermometer, representing 'temperature'">
              <a:extLst>
                <a:ext uri="{FF2B5EF4-FFF2-40B4-BE49-F238E27FC236}">
                  <a16:creationId xmlns:a16="http://schemas.microsoft.com/office/drawing/2014/main" id="{4E858D39-3BFF-12B8-3B25-3118AA2A9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29414" y="2305821"/>
              <a:ext cx="959090" cy="959090"/>
            </a:xfrm>
            <a:prstGeom prst="rect">
              <a:avLst/>
            </a:prstGeom>
          </p:spPr>
        </p:pic>
        <p:pic>
          <p:nvPicPr>
            <p:cNvPr id="2050" name="Picture 2" descr="Black and white icon of a thermometer with drops of water at its side,  representing 'dew point'">
              <a:extLst>
                <a:ext uri="{FF2B5EF4-FFF2-40B4-BE49-F238E27FC236}">
                  <a16:creationId xmlns:a16="http://schemas.microsoft.com/office/drawing/2014/main" id="{1732A0D3-F26B-8E75-5BFD-F834873950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31" y="4559068"/>
              <a:ext cx="959090" cy="959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20D6317-112D-7F4C-C4A3-35320EABBE0C}"/>
                </a:ext>
              </a:extLst>
            </p:cNvPr>
            <p:cNvSpPr txBox="1"/>
            <p:nvPr/>
          </p:nvSpPr>
          <p:spPr>
            <a:xfrm>
              <a:off x="1672257" y="4801064"/>
              <a:ext cx="15801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2461E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Dew Point</a:t>
              </a:r>
            </a:p>
          </p:txBody>
        </p:sp>
        <p:pic>
          <p:nvPicPr>
            <p:cNvPr id="11" name="Picture 2" descr="Black and white icon of a thermometer with drops of water at its side,  representing 'dew point'">
              <a:extLst>
                <a:ext uri="{FF2B5EF4-FFF2-40B4-BE49-F238E27FC236}">
                  <a16:creationId xmlns:a16="http://schemas.microsoft.com/office/drawing/2014/main" id="{321834DB-0DF0-9AF8-56A5-85094653D5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8391" y="3498950"/>
              <a:ext cx="959090" cy="959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07D487-6893-6B66-ADD8-7C5CAD2ACE68}"/>
                </a:ext>
              </a:extLst>
            </p:cNvPr>
            <p:cNvSpPr txBox="1"/>
            <p:nvPr/>
          </p:nvSpPr>
          <p:spPr>
            <a:xfrm>
              <a:off x="5337294" y="3769795"/>
              <a:ext cx="16808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2461E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Dew Point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DEAC500-AE11-2F40-27F9-8F5526E955D0}"/>
                </a:ext>
              </a:extLst>
            </p:cNvPr>
            <p:cNvSpPr/>
            <p:nvPr/>
          </p:nvSpPr>
          <p:spPr>
            <a:xfrm>
              <a:off x="378470" y="1359015"/>
              <a:ext cx="2715295" cy="4361187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6F63626-4792-B05F-6A6F-DB734179CCE3}"/>
                </a:ext>
              </a:extLst>
            </p:cNvPr>
            <p:cNvSpPr/>
            <p:nvPr/>
          </p:nvSpPr>
          <p:spPr>
            <a:xfrm>
              <a:off x="4375243" y="2358247"/>
              <a:ext cx="2562954" cy="2220089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726DC6-50C7-AE17-4CFE-2206EC52B736}"/>
                </a:ext>
              </a:extLst>
            </p:cNvPr>
            <p:cNvSpPr txBox="1"/>
            <p:nvPr/>
          </p:nvSpPr>
          <p:spPr>
            <a:xfrm>
              <a:off x="838541" y="5782341"/>
              <a:ext cx="1580127" cy="721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/>
                <a:t>NWP Forecast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78357F2-14E4-9973-CB77-8B32AF31282D}"/>
                </a:ext>
              </a:extLst>
            </p:cNvPr>
            <p:cNvSpPr txBox="1"/>
            <p:nvPr/>
          </p:nvSpPr>
          <p:spPr>
            <a:xfrm>
              <a:off x="4319627" y="5626336"/>
              <a:ext cx="2252737" cy="721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/>
                <a:t>Site-specific Observation 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D570B54-A51F-2418-FBFA-06B4B5F26EF8}"/>
              </a:ext>
            </a:extLst>
          </p:cNvPr>
          <p:cNvSpPr txBox="1"/>
          <p:nvPr/>
        </p:nvSpPr>
        <p:spPr>
          <a:xfrm>
            <a:off x="2667818" y="147479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/>
              <a:t>Historical Data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DC3126-F741-3E71-3DAB-61F9819D3B4F}"/>
              </a:ext>
            </a:extLst>
          </p:cNvPr>
          <p:cNvSpPr txBox="1"/>
          <p:nvPr/>
        </p:nvSpPr>
        <p:spPr>
          <a:xfrm>
            <a:off x="9338134" y="1239202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/>
              <a:t>New Data</a:t>
            </a:r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id="{93754FBD-E717-BAD2-BDF2-1AB1DE4DBAFA}"/>
              </a:ext>
            </a:extLst>
          </p:cNvPr>
          <p:cNvSpPr/>
          <p:nvPr/>
        </p:nvSpPr>
        <p:spPr>
          <a:xfrm>
            <a:off x="7000757" y="3134217"/>
            <a:ext cx="1216152" cy="1216152"/>
          </a:xfrm>
          <a:prstGeom prst="cub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>
                <a:solidFill>
                  <a:schemeClr val="tx1"/>
                </a:solidFill>
              </a:rPr>
              <a:t>ML Model</a:t>
            </a:r>
          </a:p>
        </p:txBody>
      </p:sp>
      <p:sp>
        <p:nvSpPr>
          <p:cNvPr id="28" name="Arrow: Right 27" descr="right-ward arrow">
            <a:extLst>
              <a:ext uri="{FF2B5EF4-FFF2-40B4-BE49-F238E27FC236}">
                <a16:creationId xmlns:a16="http://schemas.microsoft.com/office/drawing/2014/main" id="{975FCCFA-8DC2-3F20-7BB5-C7F8D3A81785}"/>
              </a:ext>
            </a:extLst>
          </p:cNvPr>
          <p:cNvSpPr/>
          <p:nvPr/>
        </p:nvSpPr>
        <p:spPr>
          <a:xfrm>
            <a:off x="6363533" y="3518362"/>
            <a:ext cx="603684" cy="418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Cross 29">
            <a:extLst>
              <a:ext uri="{FF2B5EF4-FFF2-40B4-BE49-F238E27FC236}">
                <a16:creationId xmlns:a16="http://schemas.microsoft.com/office/drawing/2014/main" id="{B24B900A-984B-D501-9F0C-FC836F5A87E1}"/>
              </a:ext>
            </a:extLst>
          </p:cNvPr>
          <p:cNvSpPr/>
          <p:nvPr/>
        </p:nvSpPr>
        <p:spPr>
          <a:xfrm>
            <a:off x="3112564" y="3400599"/>
            <a:ext cx="562062" cy="571658"/>
          </a:xfrm>
          <a:prstGeom prst="plus">
            <a:avLst>
              <a:gd name="adj" fmla="val 354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9" name="Picture 38" descr="Black and white icon of cloud with rain drops and sun, representing 'forecast'">
            <a:extLst>
              <a:ext uri="{FF2B5EF4-FFF2-40B4-BE49-F238E27FC236}">
                <a16:creationId xmlns:a16="http://schemas.microsoft.com/office/drawing/2014/main" id="{0608513E-E010-EC14-F3D8-350825E12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8364" y="1612318"/>
            <a:ext cx="860149" cy="859052"/>
          </a:xfrm>
          <a:prstGeom prst="rect">
            <a:avLst/>
          </a:prstGeom>
        </p:spPr>
      </p:pic>
      <p:pic>
        <p:nvPicPr>
          <p:cNvPr id="40" name="Picture 39" descr="Black and white icon of a thermometer, representing 'temperature'">
            <a:extLst>
              <a:ext uri="{FF2B5EF4-FFF2-40B4-BE49-F238E27FC236}">
                <a16:creationId xmlns:a16="http://schemas.microsoft.com/office/drawing/2014/main" id="{B19CED9F-B647-1144-1650-CDF3CA41B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058" y="1643166"/>
            <a:ext cx="860149" cy="859052"/>
          </a:xfrm>
          <a:prstGeom prst="rect">
            <a:avLst/>
          </a:prstGeom>
        </p:spPr>
      </p:pic>
      <p:pic>
        <p:nvPicPr>
          <p:cNvPr id="41" name="Picture 40" descr="Black and white icon of cloud with wind and sun, representing 'wind'">
            <a:extLst>
              <a:ext uri="{FF2B5EF4-FFF2-40B4-BE49-F238E27FC236}">
                <a16:creationId xmlns:a16="http://schemas.microsoft.com/office/drawing/2014/main" id="{FFC40FC4-4B40-B47A-E2E7-271E97F67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909" y="2447819"/>
            <a:ext cx="860149" cy="859052"/>
          </a:xfrm>
          <a:prstGeom prst="rect">
            <a:avLst/>
          </a:prstGeom>
        </p:spPr>
      </p:pic>
      <p:pic>
        <p:nvPicPr>
          <p:cNvPr id="42" name="Picture 2" descr="Black and white icon of a thermometer with drops of water at its side,  representing 'dew point'">
            <a:extLst>
              <a:ext uri="{FF2B5EF4-FFF2-40B4-BE49-F238E27FC236}">
                <a16:creationId xmlns:a16="http://schemas.microsoft.com/office/drawing/2014/main" id="{3947E9A3-F247-521B-E69D-C6B6C218A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658" y="2446667"/>
            <a:ext cx="860149" cy="85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759D663-7265-F0A6-E708-23C844718489}"/>
              </a:ext>
            </a:extLst>
          </p:cNvPr>
          <p:cNvSpPr/>
          <p:nvPr/>
        </p:nvSpPr>
        <p:spPr>
          <a:xfrm>
            <a:off x="8926846" y="1668088"/>
            <a:ext cx="2020341" cy="1638783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Arrow: Right 43" descr="right-ward arrow">
            <a:extLst>
              <a:ext uri="{FF2B5EF4-FFF2-40B4-BE49-F238E27FC236}">
                <a16:creationId xmlns:a16="http://schemas.microsoft.com/office/drawing/2014/main" id="{DDC5DB7C-F569-ECF4-DD11-8D5C21FBDE47}"/>
              </a:ext>
            </a:extLst>
          </p:cNvPr>
          <p:cNvSpPr/>
          <p:nvPr/>
        </p:nvSpPr>
        <p:spPr>
          <a:xfrm rot="8692593">
            <a:off x="8292145" y="2734641"/>
            <a:ext cx="603684" cy="418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Arrow: Right 44" descr="right-ward arrow">
            <a:extLst>
              <a:ext uri="{FF2B5EF4-FFF2-40B4-BE49-F238E27FC236}">
                <a16:creationId xmlns:a16="http://schemas.microsoft.com/office/drawing/2014/main" id="{5B98424A-BE58-310A-519D-480B0CA635CB}"/>
              </a:ext>
            </a:extLst>
          </p:cNvPr>
          <p:cNvSpPr/>
          <p:nvPr/>
        </p:nvSpPr>
        <p:spPr>
          <a:xfrm rot="2437742">
            <a:off x="8277193" y="4508188"/>
            <a:ext cx="603684" cy="418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6" name="Picture 45" descr="Black and white icon of a thermometer, representing 'temperature'">
            <a:extLst>
              <a:ext uri="{FF2B5EF4-FFF2-40B4-BE49-F238E27FC236}">
                <a16:creationId xmlns:a16="http://schemas.microsoft.com/office/drawing/2014/main" id="{3858035E-0D90-6D78-C1F0-9D4621EF2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1733" y="4590542"/>
            <a:ext cx="860149" cy="859052"/>
          </a:xfrm>
          <a:prstGeom prst="rect">
            <a:avLst/>
          </a:prstGeom>
        </p:spPr>
      </p:pic>
      <p:pic>
        <p:nvPicPr>
          <p:cNvPr id="47" name="Picture 2" descr="Black and white icon of a thermometer with drops of water at its side,  representing 'dew point'">
            <a:extLst>
              <a:ext uri="{FF2B5EF4-FFF2-40B4-BE49-F238E27FC236}">
                <a16:creationId xmlns:a16="http://schemas.microsoft.com/office/drawing/2014/main" id="{941A3CA7-8384-6426-D1A1-CF9AA2038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899" y="4545480"/>
            <a:ext cx="860149" cy="85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FC9897B-BDD5-E562-1C17-F2BE970AF207}"/>
              </a:ext>
            </a:extLst>
          </p:cNvPr>
          <p:cNvSpPr/>
          <p:nvPr/>
        </p:nvSpPr>
        <p:spPr>
          <a:xfrm>
            <a:off x="8961309" y="4545479"/>
            <a:ext cx="1819898" cy="904115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DADCAAA-B2BD-BDD1-D38C-16909C1EBD9B}"/>
              </a:ext>
            </a:extLst>
          </p:cNvPr>
          <p:cNvSpPr txBox="1"/>
          <p:nvPr/>
        </p:nvSpPr>
        <p:spPr>
          <a:xfrm>
            <a:off x="9271807" y="3350782"/>
            <a:ext cx="1417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NWP Forecast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3C3A12A-2876-082D-0F2D-DF1547C9050F}"/>
              </a:ext>
            </a:extLst>
          </p:cNvPr>
          <p:cNvSpPr txBox="1"/>
          <p:nvPr/>
        </p:nvSpPr>
        <p:spPr>
          <a:xfrm>
            <a:off x="9312098" y="5579808"/>
            <a:ext cx="1417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'Better' Forecast</a:t>
            </a:r>
          </a:p>
        </p:txBody>
      </p:sp>
    </p:spTree>
    <p:extLst>
      <p:ext uri="{BB962C8B-B14F-4D97-AF65-F5344CB8AC3E}">
        <p14:creationId xmlns:p14="http://schemas.microsoft.com/office/powerpoint/2010/main" val="3089581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E248D2-B79A-D213-65A5-67D6C5391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0036" y="905933"/>
            <a:ext cx="7363931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81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98E62-A471-474A-970B-8FA49565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532C800-E098-4AF2-AFC2-3660AF554E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103834"/>
              </p:ext>
            </p:extLst>
          </p:nvPr>
        </p:nvGraphicFramePr>
        <p:xfrm>
          <a:off x="1066800" y="1657003"/>
          <a:ext cx="100584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608">
                  <a:extLst>
                    <a:ext uri="{9D8B030D-6E8A-4147-A177-3AD203B41FA5}">
                      <a16:colId xmlns:a16="http://schemas.microsoft.com/office/drawing/2014/main" val="673784504"/>
                    </a:ext>
                  </a:extLst>
                </a:gridCol>
                <a:gridCol w="5068389">
                  <a:extLst>
                    <a:ext uri="{9D8B030D-6E8A-4147-A177-3AD203B41FA5}">
                      <a16:colId xmlns:a16="http://schemas.microsoft.com/office/drawing/2014/main" val="3471746966"/>
                    </a:ext>
                  </a:extLst>
                </a:gridCol>
                <a:gridCol w="1262294">
                  <a:extLst>
                    <a:ext uri="{9D8B030D-6E8A-4147-A177-3AD203B41FA5}">
                      <a16:colId xmlns:a16="http://schemas.microsoft.com/office/drawing/2014/main" val="3575695428"/>
                    </a:ext>
                  </a:extLst>
                </a:gridCol>
                <a:gridCol w="2212109">
                  <a:extLst>
                    <a:ext uri="{9D8B030D-6E8A-4147-A177-3AD203B41FA5}">
                      <a16:colId xmlns:a16="http://schemas.microsoft.com/office/drawing/2014/main" val="36760725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AU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AU"/>
                        <a:t>Statistic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AU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AU"/>
                        <a:t>Degree of Improvement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984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AU"/>
                        <a:t>Best gridded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AU"/>
                        <a:t>Mean absolute error (when temp &gt; 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AU"/>
                        <a:t>0.564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AU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022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AU"/>
                        <a:t>XGB4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AU"/>
                        <a:t>Mean absolute error (when temp &gt; 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AU"/>
                        <a:t>0.436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AU"/>
                        <a:t>0.128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453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AU"/>
                        <a:t>Expert manual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/>
                        <a:t>Mean absolute error (when temp &gt; 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AU"/>
                        <a:t>0.383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AU"/>
                        <a:t>0.053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97868"/>
                  </a:ext>
                </a:extLst>
              </a:tr>
            </a:tbl>
          </a:graphicData>
        </a:graphic>
      </p:graphicFrame>
      <p:sp>
        <p:nvSpPr>
          <p:cNvPr id="3" name="Title 4">
            <a:extLst>
              <a:ext uri="{FF2B5EF4-FFF2-40B4-BE49-F238E27FC236}">
                <a16:creationId xmlns:a16="http://schemas.microsoft.com/office/drawing/2014/main" id="{7DBCD8BC-B11C-42F0-2237-5D0C44F607B0}"/>
              </a:ext>
            </a:extLst>
          </p:cNvPr>
          <p:cNvSpPr txBox="1">
            <a:spLocks/>
          </p:cNvSpPr>
          <p:nvPr/>
        </p:nvSpPr>
        <p:spPr>
          <a:xfrm>
            <a:off x="508001" y="791646"/>
            <a:ext cx="8902417" cy="4697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Preliminary Results (Single Site Boost)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911D4D-AD02-5345-A6DB-1735EC3D61C0}"/>
              </a:ext>
            </a:extLst>
          </p:cNvPr>
          <p:cNvSpPr txBox="1"/>
          <p:nvPr/>
        </p:nvSpPr>
        <p:spPr>
          <a:xfrm>
            <a:off x="1616363" y="4765964"/>
            <a:ext cx="9781309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Daily min and max are better captured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Extreme events are handled reasonably well</a:t>
            </a:r>
            <a:br>
              <a:rPr lang="en-AU"/>
            </a:br>
            <a:endParaRPr lang="en-AU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Important to remember this system is providing the gridded correction, not the model prediction</a:t>
            </a:r>
          </a:p>
        </p:txBody>
      </p:sp>
    </p:spTree>
    <p:extLst>
      <p:ext uri="{BB962C8B-B14F-4D97-AF65-F5344CB8AC3E}">
        <p14:creationId xmlns:p14="http://schemas.microsoft.com/office/powerpoint/2010/main" val="2209831080"/>
      </p:ext>
    </p:extLst>
  </p:cSld>
  <p:clrMapOvr>
    <a:masterClrMapping/>
  </p:clrMapOvr>
</p:sld>
</file>

<file path=ppt/theme/theme1.xml><?xml version="1.0" encoding="utf-8"?>
<a:theme xmlns:a="http://schemas.openxmlformats.org/drawingml/2006/main" name="Bureau Blue">
  <a:themeElements>
    <a:clrScheme name="The Bureau of Meteorology">
      <a:dk1>
        <a:srgbClr val="000000"/>
      </a:dk1>
      <a:lt1>
        <a:srgbClr val="FFFFFF"/>
      </a:lt1>
      <a:dk2>
        <a:srgbClr val="424242"/>
      </a:dk2>
      <a:lt2>
        <a:srgbClr val="F2F2F2"/>
      </a:lt2>
      <a:accent1>
        <a:srgbClr val="2461E5"/>
      </a:accent1>
      <a:accent2>
        <a:srgbClr val="00C689"/>
      </a:accent2>
      <a:accent3>
        <a:srgbClr val="243700"/>
      </a:accent3>
      <a:accent4>
        <a:srgbClr val="001F43"/>
      </a:accent4>
      <a:accent5>
        <a:srgbClr val="B64916"/>
      </a:accent5>
      <a:accent6>
        <a:srgbClr val="F2F2DD"/>
      </a:accent6>
      <a:hlink>
        <a:srgbClr val="0563C1"/>
      </a:hlink>
      <a:folHlink>
        <a:srgbClr val="B6491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3DD2538-F9B9-4829-9A45-DDC11C2D6F06}" vid="{B447A846-E310-4BD6-A92E-F1EA400B9364}"/>
    </a:ext>
  </a:extLst>
</a:theme>
</file>

<file path=ppt/theme/theme2.xml><?xml version="1.0" encoding="utf-8"?>
<a:theme xmlns:a="http://schemas.openxmlformats.org/drawingml/2006/main" name="Bureau White">
  <a:themeElements>
    <a:clrScheme name="The Bureau of Meteorology">
      <a:dk1>
        <a:srgbClr val="000000"/>
      </a:dk1>
      <a:lt1>
        <a:srgbClr val="FFFFFF"/>
      </a:lt1>
      <a:dk2>
        <a:srgbClr val="424242"/>
      </a:dk2>
      <a:lt2>
        <a:srgbClr val="D5D5D5"/>
      </a:lt2>
      <a:accent1>
        <a:srgbClr val="2461E5"/>
      </a:accent1>
      <a:accent2>
        <a:srgbClr val="00C689"/>
      </a:accent2>
      <a:accent3>
        <a:srgbClr val="243700"/>
      </a:accent3>
      <a:accent4>
        <a:srgbClr val="001F43"/>
      </a:accent4>
      <a:accent5>
        <a:srgbClr val="B64916"/>
      </a:accent5>
      <a:accent6>
        <a:srgbClr val="F2F2DD"/>
      </a:accent6>
      <a:hlink>
        <a:srgbClr val="0563C1"/>
      </a:hlink>
      <a:folHlink>
        <a:srgbClr val="B6491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3DD2538-F9B9-4829-9A45-DDC11C2D6F06}" vid="{227D1566-5558-4841-979C-FEEFD3A1033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 xmlns="19961c4a-3cc8-4619-83e8-d1c425bb41b4" xsi:nil="true"/>
    <SiteKeyword xmlns="993dee84-3c34-4264-b3e7-4e1367819424" xsi:nil="true"/>
    <FileCategory xmlns="993dee84-3c34-4264-b3e7-4e1367819424" xsi:nil="true"/>
    <FileClass xmlns="993dee84-3c34-4264-b3e7-4e1367819424" xsi:nil="true"/>
    <TaxCatchAll xmlns="993dee84-3c34-4264-b3e7-4e1367819424" xsi:nil="true"/>
    <Reference xmlns="19961c4a-3cc8-4619-83e8-d1c425bb41b4" xsi:nil="true"/>
    <kb47cef9e6404009ae5c63b2ad727f00 xmlns="993dee84-3c34-4264-b3e7-4e1367819424">
      <Terms xmlns="http://schemas.microsoft.com/office/infopath/2007/PartnerControls"/>
    </kb47cef9e6404009ae5c63b2ad727f00>
    <lcf76f155ced4ddcb4097134ff3c332f xmlns="19961c4a-3cc8-4619-83e8-d1c425bb41b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oM Word Document" ma:contentTypeID="0x010100F1A1C54287AD8E48925411AE89FFE75A009ABD3D915376664698488CFFA01793F1" ma:contentTypeVersion="23" ma:contentTypeDescription="BoM Document Content Type is the base content type used to control all Bureau managed word document." ma:contentTypeScope="" ma:versionID="e37aac887780a8cbc94fd9a929d5def4">
  <xsd:schema xmlns:xsd="http://www.w3.org/2001/XMLSchema" xmlns:xs="http://www.w3.org/2001/XMLSchema" xmlns:p="http://schemas.microsoft.com/office/2006/metadata/properties" xmlns:ns2="993dee84-3c34-4264-b3e7-4e1367819424" xmlns:ns3="19961c4a-3cc8-4619-83e8-d1c425bb41b4" targetNamespace="http://schemas.microsoft.com/office/2006/metadata/properties" ma:root="true" ma:fieldsID="87c9f2231ce5a95d0346e85496a01e1a" ns2:_="" ns3:_="">
    <xsd:import namespace="993dee84-3c34-4264-b3e7-4e1367819424"/>
    <xsd:import namespace="19961c4a-3cc8-4619-83e8-d1c425bb41b4"/>
    <xsd:element name="properties">
      <xsd:complexType>
        <xsd:sequence>
          <xsd:element name="documentManagement">
            <xsd:complexType>
              <xsd:all>
                <xsd:element ref="ns2:kb47cef9e6404009ae5c63b2ad727f00" minOccurs="0"/>
                <xsd:element ref="ns2:TaxCatchAll" minOccurs="0"/>
                <xsd:element ref="ns2:TaxCatchAllLabel" minOccurs="0"/>
                <xsd:element ref="ns2:SiteKeyword" minOccurs="0"/>
                <xsd:element ref="ns2:FileClass" minOccurs="0"/>
                <xsd:element ref="ns2:FileCategory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Referenc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Project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3dee84-3c34-4264-b3e7-4e1367819424" elementFormDefault="qualified">
    <xsd:import namespace="http://schemas.microsoft.com/office/2006/documentManagement/types"/>
    <xsd:import namespace="http://schemas.microsoft.com/office/infopath/2007/PartnerControls"/>
    <xsd:element name="kb47cef9e6404009ae5c63b2ad727f00" ma:index="8" nillable="true" ma:taxonomy="true" ma:internalName="kb47cef9e6404009ae5c63b2ad727f00" ma:taxonomyFieldName="Record_x0020_Activity" ma:displayName="Record Activity" ma:fieldId="{4b47cef9-e640-4009-ae5c-63b2ad727f00}" ma:sspId="ec9612d0-dc94-4ffe-ad7d-ed54524ecfd4" ma:termSetId="2edc4fbf-5846-4093-a4e9-2dc17d184c0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2699fb94-8692-42ce-94f6-2c388a2e3722}" ma:internalName="TaxCatchAll" ma:showField="CatchAllData" ma:web="993dee84-3c34-4264-b3e7-4e13678194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2699fb94-8692-42ce-94f6-2c388a2e3722}" ma:internalName="TaxCatchAllLabel" ma:readOnly="true" ma:showField="CatchAllDataLabel" ma:web="993dee84-3c34-4264-b3e7-4e13678194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iteKeyword" ma:index="12" nillable="true" ma:displayName="Site Keyword" ma:description="Site keywords with semicolon(;) delimiter." ma:hidden="true" ma:internalName="SiteKeyword" ma:readOnly="false">
      <xsd:simpleType>
        <xsd:restriction base="dms:Text"/>
      </xsd:simpleType>
    </xsd:element>
    <xsd:element name="FileClass" ma:index="13" nillable="true" ma:displayName="File Class" ma:internalName="FileClas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vertisement"/>
                    <xsd:enumeration value="advice"/>
                    <xsd:enumeration value="agenda"/>
                    <xsd:enumeration value="agreement"/>
                    <xsd:enumeration value="alert"/>
                    <xsd:enumeration value="application"/>
                    <xsd:enumeration value="brief"/>
                    <xsd:enumeration value="bulletin"/>
                    <xsd:enumeration value="charter"/>
                    <xsd:enumeration value="checklist"/>
                    <xsd:enumeration value="contract"/>
                    <xsd:enumeration value="correspondence"/>
                    <xsd:enumeration value="course materials"/>
                    <xsd:enumeration value="data file"/>
                    <xsd:enumeration value="design"/>
                    <xsd:enumeration value="diagram"/>
                    <xsd:enumeration value="drawing"/>
                    <xsd:enumeration value="evidence"/>
                    <xsd:enumeration value="fact sheet"/>
                    <xsd:enumeration value="FAQ's"/>
                    <xsd:enumeration value="feedback"/>
                    <xsd:enumeration value="flow chart"/>
                    <xsd:enumeration value="flyer"/>
                    <xsd:enumeration value="form"/>
                    <xsd:enumeration value="graph"/>
                    <xsd:enumeration value="guide"/>
                    <xsd:enumeration value="information"/>
                    <xsd:enumeration value="instruction"/>
                    <xsd:enumeration value="Item"/>
                    <xsd:enumeration value="letter"/>
                    <xsd:enumeration value="link"/>
                    <xsd:enumeration value="manual"/>
                    <xsd:enumeration value="map"/>
                    <xsd:enumeration value="media release"/>
                    <xsd:enumeration value="memo"/>
                    <xsd:enumeration value="minutes"/>
                    <xsd:enumeration value="newsletter"/>
                    <xsd:enumeration value="notes"/>
                    <xsd:enumeration value="notice"/>
                    <xsd:enumeration value="photo"/>
                    <xsd:enumeration value="procedure"/>
                    <xsd:enumeration value="proposal"/>
                    <xsd:enumeration value="publication"/>
                    <xsd:enumeration value="quote"/>
                    <xsd:enumeration value="receipt"/>
                    <xsd:enumeration value="register"/>
                    <xsd:enumeration value="report"/>
                    <xsd:enumeration value="RFI"/>
                    <xsd:enumeration value="RFQ"/>
                    <xsd:enumeration value="roster"/>
                    <xsd:enumeration value="speech"/>
                    <xsd:enumeration value="statement"/>
                    <xsd:enumeration value="support material"/>
                    <xsd:enumeration value="survey"/>
                    <xsd:enumeration value="template"/>
                    <xsd:enumeration value="tender"/>
                    <xsd:enumeration value="transcript"/>
                    <xsd:enumeration value="video"/>
                    <xsd:enumeration value="working paper"/>
                  </xsd:restriction>
                </xsd:simpleType>
              </xsd:element>
            </xsd:sequence>
          </xsd:extension>
        </xsd:complexContent>
      </xsd:complexType>
    </xsd:element>
    <xsd:element name="FileCategory" ma:index="14" nillable="true" ma:displayName="File Category" ma:internalName="File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ministration"/>
                    <xsd:enumeration value="Budgetory"/>
                    <xsd:enumeration value="Business Analysis"/>
                    <xsd:enumeration value="Business Case"/>
                    <xsd:enumeration value="Business Transformation"/>
                    <xsd:enumeration value="Capacity Planning"/>
                    <xsd:enumeration value="Change Management"/>
                    <xsd:enumeration value="Change Request"/>
                    <xsd:enumeration value="Climate"/>
                    <xsd:enumeration value="Communications"/>
                    <xsd:enumeration value="Community Relations"/>
                    <xsd:enumeration value="Compliance"/>
                    <xsd:enumeration value="Customer Relations"/>
                    <xsd:enumeration value="Deployment"/>
                    <xsd:enumeration value="Development"/>
                    <xsd:enumeration value="Disaster Recovery"/>
                    <xsd:enumeration value="Equipment"/>
                    <xsd:enumeration value="Finance"/>
                    <xsd:enumeration value="FOI"/>
                    <xsd:enumeration value="Forecast"/>
                    <xsd:enumeration value="Governance"/>
                    <xsd:enumeration value="Hazards Warnings and Forecasts"/>
                    <xsd:enumeration value="HR"/>
                    <xsd:enumeration value="Industrial Relations"/>
                    <xsd:enumeration value="Investigation"/>
                    <xsd:enumeration value="Leadership"/>
                    <xsd:enumeration value="Legal"/>
                    <xsd:enumeration value="Marketing"/>
                    <xsd:enumeration value="Meeting Related"/>
                    <xsd:enumeration value="Ministerial"/>
                    <xsd:enumeration value="Observation"/>
                    <xsd:enumeration value="Operational"/>
                    <xsd:enumeration value="Organisational Development"/>
                    <xsd:enumeration value="People Management &amp; Development"/>
                    <xsd:enumeration value="Pilot"/>
                    <xsd:enumeration value="Planning"/>
                    <xsd:enumeration value="Policy"/>
                    <xsd:enumeration value="PR"/>
                    <xsd:enumeration value="Presentation"/>
                    <xsd:enumeration value="Procedures"/>
                    <xsd:enumeration value="Process Analysis"/>
                    <xsd:enumeration value="Procurement"/>
                    <xsd:enumeration value="Product"/>
                    <xsd:enumeration value="Project Management"/>
                    <xsd:enumeration value="Property Management"/>
                    <xsd:enumeration value="Quality"/>
                    <xsd:enumeration value="R&amp;D"/>
                    <xsd:enumeration value="Records Management"/>
                    <xsd:enumeration value="Research"/>
                    <xsd:enumeration value="Resource"/>
                    <xsd:enumeration value="Risk Assessment"/>
                    <xsd:enumeration value="Security"/>
                    <xsd:enumeration value="Statutory"/>
                    <xsd:enumeration value="Strategy"/>
                    <xsd:enumeration value="Survey"/>
                    <xsd:enumeration value="Terms of reference"/>
                    <xsd:enumeration value="Training"/>
                    <xsd:enumeration value="Travel"/>
                    <xsd:enumeration value="Water Information"/>
                    <xsd:enumeration value="Workplace Health &amp; Safety"/>
                  </xsd:restriction>
                </xsd:simpleType>
              </xsd:element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961c4a-3cc8-4619-83e8-d1c425bb41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Reference" ma:index="21" nillable="true" ma:displayName="Reference" ma:description="Used to tie files together" ma:format="Dropdown" ma:internalName="Reference">
      <xsd:simpleType>
        <xsd:restriction base="dms:Text">
          <xsd:maxLength value="255"/>
        </xsd:restriction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roject" ma:index="26" nillable="true" ma:displayName="Project" ma:description="Name of project file belongs to" ma:format="Dropdown" ma:internalName="Project">
      <xsd:simpleType>
        <xsd:restriction base="dms:Text">
          <xsd:maxLength value="255"/>
        </xsd:restriction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ec9612d0-dc94-4ffe-ad7d-ed54524ecf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3FC7B3-F6AE-4AF1-9767-181CE7A63567}">
  <ds:schemaRefs>
    <ds:schemaRef ds:uri="19961c4a-3cc8-4619-83e8-d1c425bb41b4"/>
    <ds:schemaRef ds:uri="993dee84-3c34-4264-b3e7-4e136781942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45F37A0-12A1-4681-B060-5789F002A92E}">
  <ds:schemaRefs>
    <ds:schemaRef ds:uri="19961c4a-3cc8-4619-83e8-d1c425bb41b4"/>
    <ds:schemaRef ds:uri="993dee84-3c34-4264-b3e7-4e136781942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D251EAC-81A8-414F-8BE6-3933A8D60F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PowerPoint-widescreen-the-Bureau</Template>
  <TotalTime>0</TotalTime>
  <Words>965</Words>
  <Application>Microsoft Office PowerPoint</Application>
  <PresentationFormat>Widescreen</PresentationFormat>
  <Paragraphs>143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Segoe UI</vt:lpstr>
      <vt:lpstr>Arial</vt:lpstr>
      <vt:lpstr>Bureau Blue</vt:lpstr>
      <vt:lpstr>Bureau White</vt:lpstr>
      <vt:lpstr> Site Optimised Forecasts with XGBoost</vt:lpstr>
      <vt:lpstr>Acknowledgments</vt:lpstr>
      <vt:lpstr>What is a Site Optimised Forecast</vt:lpstr>
      <vt:lpstr>Background: Sub-grid-scale Variation</vt:lpstr>
      <vt:lpstr>What do people usually do about it?</vt:lpstr>
      <vt:lpstr>Overview of SiteBoost</vt:lpstr>
      <vt:lpstr>Scope of Work</vt:lpstr>
      <vt:lpstr>PowerPoint Presentation</vt:lpstr>
      <vt:lpstr> </vt:lpstr>
      <vt:lpstr>Overall Metrics (Multi Site Boost)</vt:lpstr>
      <vt:lpstr>Next Steps</vt:lpstr>
      <vt:lpstr> Thank you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Arial Bold 30pt</dc:title>
  <dc:creator>Tennessee Leeuwenburg (he/him)</dc:creator>
  <cp:lastModifiedBy>Tennessee Leeuwenburg (he/him)</cp:lastModifiedBy>
  <cp:revision>1</cp:revision>
  <dcterms:created xsi:type="dcterms:W3CDTF">2023-09-05T01:22:08Z</dcterms:created>
  <dcterms:modified xsi:type="dcterms:W3CDTF">2023-09-06T05:24:27Z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0x010100F1A1C54287AD8E48925411AE89FFE75A009ABD3D915376664698488CFFA01793F1</vt:lpwstr>
  </property>
  <property fmtid="{D5CDD505-2E9C-101B-9397-08002B2CF9AE}" pid="3" name="MediaServiceImageTags">
    <vt:lpwstr/>
  </property>
  <property fmtid="{D5CDD505-2E9C-101B-9397-08002B2CF9AE}" pid="4" name="Record Activity">
    <vt:lpwstr/>
  </property>
</Properties>
</file>