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94"/>
  </p:normalViewPr>
  <p:slideViewPr>
    <p:cSldViewPr snapToGrid="0">
      <p:cViewPr varScale="1">
        <p:scale>
          <a:sx n="117" d="100"/>
          <a:sy n="117" d="100"/>
        </p:scale>
        <p:origin x="5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1D3CF-2DD3-7A01-2E76-B4F2BCFC43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36E73E-5884-8884-C5F4-82988FCA0F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91711-A511-527F-34FB-689B100BE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17108-6C91-F6D7-D327-38FDF5A07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E2738-72E1-EFC0-6D1B-38D867700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952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96EAE-F849-06BD-742E-1E7F9D604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FF636D-7F40-508D-307D-999E34196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0472A-592E-9FEE-CBDE-31A093888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76406-5A24-7BF1-E151-758355F1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0F49-94E1-4227-9D6E-59EA2200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511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3EB625-2512-B524-4ECB-08619A3DD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8D356-996C-4620-C77E-127FD0E1D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42A90-3B8B-E9E3-CBA8-4F8449211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5491E-788B-730F-BCF3-E887DDE6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7FD9F-2521-5FE5-C39B-5385B326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769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04EB8-9EBF-749C-8CE0-9A7F3105D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C6955-7C0A-7C5C-E195-D214448828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9361A-14D0-54F1-F122-430183A2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B513D-9323-1989-DD64-C380EF2EC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3ADEB-0C03-A439-B624-2A9984031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673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69966-FB78-3C0C-CD87-8257ECD37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94617-BCC4-EEDB-C572-C31CF5DFD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20958-5D6A-6DB8-9A6D-3DDC779B3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8EC53-CB8B-AFE8-A022-E9493DC57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8702A-C704-0D4D-2236-6314A2600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885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C0455-52C9-65C1-1205-6764F1905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97D06-8418-FB20-C7FE-71B528EAA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6CD41-4898-5426-41EB-B34A3DEB1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4B545D-91D6-651D-0F45-FEAE9836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CF06C-70C8-81AA-357D-CD4A6C4FF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C2C30F-FB5B-483F-B818-5F473EF8A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2489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4D5F7-759C-3A9C-567F-089A55C67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E93455-4D27-CB7D-48FC-BC6469EB1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107BD0-B770-CC68-A6A1-BE2D7A5E89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F9FF0-77F5-6049-BA86-BEF2CEACD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2D5FF-B3DD-9364-BC01-1CEEC76D04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64CF0-59F0-468E-8CE7-2328CB895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691E0E-7850-CF53-F13A-A963B9D4D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4DAFE9-D333-4260-0CC1-0864F883C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809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4941B-6EA9-3BAF-7704-AD28F12BB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5D395A-75CB-BC0B-00F0-7FC05A2B7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AD5B2-ADC9-3C00-2B42-F09728B94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0D95D5-BE9E-A114-9897-01C30971C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04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4FB372-CA5D-51E0-2A97-810A1B666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7FB605-76DE-8359-C5CA-B63F306E8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88F4C8-E215-CB06-597D-C7CFE64F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284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144B0-E98A-1DC6-826E-9B6577D95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A7DD-D141-CE6D-9317-B4835B7A0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DB04DE-D452-582C-7985-3FB5C34CF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D85E5-3FE6-BCCF-A389-9C1665CD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92EBD6-821D-E982-1A45-70E4DD7A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43ED1E-9350-BCD7-C11A-5D439070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21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F2820-F5EB-68FD-F009-932F0B7E7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F04F40-F22D-1246-5AA8-1244E2A7E3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A182A-0986-C5EB-80EA-F8325BEB92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B0435-CA28-869F-1993-98344818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D88721-8F53-2535-E408-AF91F88CB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5567FF-E52F-C6C8-4432-4E6F1E10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122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9299E0-2391-0B93-58DE-D86F3DA8C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762F9-37A2-2556-D12E-F9EB3ED92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ED7D2-47A2-E09A-C130-D3BEAB2895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035EEA-B6E8-414F-8ADF-0CF98080CB54}" type="datetimeFigureOut">
              <a:rPr lang="en-AU" smtClean="0"/>
              <a:t>22/4/2024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1036F-FB78-D307-E14D-5FE73ACE6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D2CA4-C257-24AE-33C4-0E80BD782F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ED1454B-1570-43A6-9464-9698A4E9D1C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6589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Right 3">
            <a:extLst>
              <a:ext uri="{FF2B5EF4-FFF2-40B4-BE49-F238E27FC236}">
                <a16:creationId xmlns:a16="http://schemas.microsoft.com/office/drawing/2014/main" id="{E2F3661F-0F76-8904-813F-A07D15129ABE}"/>
              </a:ext>
            </a:extLst>
          </p:cNvPr>
          <p:cNvSpPr/>
          <p:nvPr/>
        </p:nvSpPr>
        <p:spPr>
          <a:xfrm>
            <a:off x="633743" y="4173648"/>
            <a:ext cx="10619714" cy="615636"/>
          </a:xfrm>
          <a:prstGeom prst="rightArrow">
            <a:avLst>
              <a:gd name="adj1" fmla="val 50000"/>
              <a:gd name="adj2" fmla="val 95973"/>
            </a:avLst>
          </a:prstGeom>
          <a:gradFill flip="none" rotWithShape="1">
            <a:gsLst>
              <a:gs pos="0">
                <a:schemeClr val="tx2"/>
              </a:gs>
              <a:gs pos="12000">
                <a:schemeClr val="tx2"/>
              </a:gs>
              <a:gs pos="25000">
                <a:schemeClr val="accent2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B7187399-D845-0360-0B62-E34E8E442494}"/>
              </a:ext>
            </a:extLst>
          </p:cNvPr>
          <p:cNvSpPr/>
          <p:nvPr/>
        </p:nvSpPr>
        <p:spPr>
          <a:xfrm>
            <a:off x="1032095" y="2145671"/>
            <a:ext cx="1964601" cy="2417276"/>
          </a:xfrm>
          <a:prstGeom prst="bentArrow">
            <a:avLst>
              <a:gd name="adj1" fmla="val 15960"/>
              <a:gd name="adj2" fmla="val 7980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2000">
                <a:schemeClr val="accent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5DBCBD0B-D031-E769-AAE2-9F33F64B8829}"/>
              </a:ext>
            </a:extLst>
          </p:cNvPr>
          <p:cNvSpPr/>
          <p:nvPr/>
        </p:nvSpPr>
        <p:spPr>
          <a:xfrm>
            <a:off x="1793448" y="1995536"/>
            <a:ext cx="7350552" cy="615636"/>
          </a:xfrm>
          <a:prstGeom prst="rightArrow">
            <a:avLst>
              <a:gd name="adj1" fmla="val 46463"/>
              <a:gd name="adj2" fmla="val 90669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B0AF41FF-8C0F-0096-953F-9CF98FF809F6}"/>
              </a:ext>
            </a:extLst>
          </p:cNvPr>
          <p:cNvSpPr/>
          <p:nvPr/>
        </p:nvSpPr>
        <p:spPr>
          <a:xfrm flipV="1">
            <a:off x="1119181" y="680088"/>
            <a:ext cx="1964601" cy="1764671"/>
          </a:xfrm>
          <a:prstGeom prst="bentArrow">
            <a:avLst>
              <a:gd name="adj1" fmla="val 15960"/>
              <a:gd name="adj2" fmla="val 7980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3000">
                <a:schemeClr val="accent6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51BBF247-C476-C5AD-D0D6-4C27AAE39D76}"/>
              </a:ext>
            </a:extLst>
          </p:cNvPr>
          <p:cNvSpPr/>
          <p:nvPr/>
        </p:nvSpPr>
        <p:spPr>
          <a:xfrm>
            <a:off x="3395048" y="1208314"/>
            <a:ext cx="5713172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95F4B86B-C889-F2F6-B8B3-46D4891010E5}"/>
              </a:ext>
            </a:extLst>
          </p:cNvPr>
          <p:cNvSpPr/>
          <p:nvPr/>
        </p:nvSpPr>
        <p:spPr>
          <a:xfrm rot="5400000">
            <a:off x="3844053" y="1242371"/>
            <a:ext cx="1168331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D6A1440A-24B1-D7CD-F592-7DE210CEA33B}"/>
              </a:ext>
            </a:extLst>
          </p:cNvPr>
          <p:cNvSpPr/>
          <p:nvPr/>
        </p:nvSpPr>
        <p:spPr>
          <a:xfrm rot="5400000">
            <a:off x="4392543" y="1242371"/>
            <a:ext cx="1168331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675DAFEE-A7A6-459E-CD9F-9752DD9FE182}"/>
              </a:ext>
            </a:extLst>
          </p:cNvPr>
          <p:cNvSpPr/>
          <p:nvPr/>
        </p:nvSpPr>
        <p:spPr>
          <a:xfrm rot="5400000">
            <a:off x="4980373" y="1256707"/>
            <a:ext cx="1168331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67FC830-EE93-1EB5-A301-1DE223E961C5}"/>
              </a:ext>
            </a:extLst>
          </p:cNvPr>
          <p:cNvSpPr txBox="1"/>
          <p:nvPr/>
        </p:nvSpPr>
        <p:spPr>
          <a:xfrm>
            <a:off x="8643261" y="838982"/>
            <a:ext cx="3502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Australian – BIOS3 – binary inputs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35819C-ECCD-0F1E-D4F9-A0EBA24C4C3C}"/>
              </a:ext>
            </a:extLst>
          </p:cNvPr>
          <p:cNvSpPr txBox="1"/>
          <p:nvPr/>
        </p:nvSpPr>
        <p:spPr>
          <a:xfrm>
            <a:off x="8154346" y="1675927"/>
            <a:ext cx="399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International – TRENDY – </a:t>
            </a:r>
            <a:r>
              <a:rPr lang="en-AU" dirty="0" err="1"/>
              <a:t>netcdf</a:t>
            </a:r>
            <a:r>
              <a:rPr lang="en-AU" dirty="0"/>
              <a:t> inputs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6F58BA-B06F-8B0F-A50F-013782CDF73F}"/>
              </a:ext>
            </a:extLst>
          </p:cNvPr>
          <p:cNvSpPr txBox="1"/>
          <p:nvPr/>
        </p:nvSpPr>
        <p:spPr>
          <a:xfrm>
            <a:off x="8121014" y="3804316"/>
            <a:ext cx="4070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MAIN – ACCESS, CCAM – </a:t>
            </a:r>
            <a:r>
              <a:rPr lang="en-AU" dirty="0" err="1"/>
              <a:t>netcdf</a:t>
            </a:r>
            <a:r>
              <a:rPr lang="en-AU" dirty="0"/>
              <a:t> inputs</a:t>
            </a:r>
          </a:p>
        </p:txBody>
      </p:sp>
      <p:sp>
        <p:nvSpPr>
          <p:cNvPr id="17" name="Arrow: Bent 16">
            <a:extLst>
              <a:ext uri="{FF2B5EF4-FFF2-40B4-BE49-F238E27FC236}">
                <a16:creationId xmlns:a16="http://schemas.microsoft.com/office/drawing/2014/main" id="{7E86F23C-5EF1-FF36-5825-683816EE29EB}"/>
              </a:ext>
            </a:extLst>
          </p:cNvPr>
          <p:cNvSpPr/>
          <p:nvPr/>
        </p:nvSpPr>
        <p:spPr>
          <a:xfrm rot="5400000" flipV="1">
            <a:off x="2746615" y="1208973"/>
            <a:ext cx="1168331" cy="1328053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E73E4A1-EA7B-3420-5D36-BE856DA1D2E4}"/>
              </a:ext>
            </a:extLst>
          </p:cNvPr>
          <p:cNvSpPr txBox="1"/>
          <p:nvPr/>
        </p:nvSpPr>
        <p:spPr>
          <a:xfrm>
            <a:off x="549795" y="5355772"/>
            <a:ext cx="10160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reconciling binary vs </a:t>
            </a:r>
            <a:r>
              <a:rPr lang="en-AU" dirty="0" err="1"/>
              <a:t>netcdf</a:t>
            </a:r>
            <a:r>
              <a:rPr lang="en-AU" dirty="0"/>
              <a:t> input methods requires a conversion of input datasets, the code that reads them, and the driver/triggering code (while maintaining consistency across use cases)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C9407B-28C2-B9C1-47E9-A9654CBEC368}"/>
              </a:ext>
            </a:extLst>
          </p:cNvPr>
          <p:cNvSpPr txBox="1"/>
          <p:nvPr/>
        </p:nvSpPr>
        <p:spPr>
          <a:xfrm>
            <a:off x="1533699" y="2486717"/>
            <a:ext cx="1759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CABLE-SLI-POP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32AF4BC-2287-329F-8390-946A27062401}"/>
              </a:ext>
            </a:extLst>
          </p:cNvPr>
          <p:cNvSpPr txBox="1"/>
          <p:nvPr/>
        </p:nvSpPr>
        <p:spPr>
          <a:xfrm>
            <a:off x="1295685" y="3940998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CABLE-CASA-only</a:t>
            </a:r>
          </a:p>
        </p:txBody>
      </p:sp>
      <p:sp>
        <p:nvSpPr>
          <p:cNvPr id="24" name="Arrow: Circular 23">
            <a:extLst>
              <a:ext uri="{FF2B5EF4-FFF2-40B4-BE49-F238E27FC236}">
                <a16:creationId xmlns:a16="http://schemas.microsoft.com/office/drawing/2014/main" id="{5827B4A8-C665-AD0B-C2A9-70E1DD5A70FF}"/>
              </a:ext>
            </a:extLst>
          </p:cNvPr>
          <p:cNvSpPr/>
          <p:nvPr/>
        </p:nvSpPr>
        <p:spPr>
          <a:xfrm>
            <a:off x="3892412" y="981016"/>
            <a:ext cx="413661" cy="615636"/>
          </a:xfrm>
          <a:prstGeom prst="circular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9E8EB-CC6F-74EE-0A9E-6A0E3364B224}"/>
              </a:ext>
            </a:extLst>
          </p:cNvPr>
          <p:cNvSpPr txBox="1"/>
          <p:nvPr/>
        </p:nvSpPr>
        <p:spPr>
          <a:xfrm>
            <a:off x="1358132" y="675152"/>
            <a:ext cx="788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AWAP</a:t>
            </a:r>
          </a:p>
        </p:txBody>
      </p:sp>
      <p:sp>
        <p:nvSpPr>
          <p:cNvPr id="3" name="Arrow: Bent 2">
            <a:extLst>
              <a:ext uri="{FF2B5EF4-FFF2-40B4-BE49-F238E27FC236}">
                <a16:creationId xmlns:a16="http://schemas.microsoft.com/office/drawing/2014/main" id="{DE572CD7-111F-5F20-755A-0237F5545650}"/>
              </a:ext>
            </a:extLst>
          </p:cNvPr>
          <p:cNvSpPr/>
          <p:nvPr/>
        </p:nvSpPr>
        <p:spPr>
          <a:xfrm flipH="1">
            <a:off x="2445449" y="2155503"/>
            <a:ext cx="1068943" cy="2417276"/>
          </a:xfrm>
          <a:prstGeom prst="bentArrow">
            <a:avLst>
              <a:gd name="adj1" fmla="val 22296"/>
              <a:gd name="adj2" fmla="val 13788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2000">
                <a:schemeClr val="accent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EF853A04-E5EA-7FD2-6E29-71BAACECC8BB}"/>
              </a:ext>
            </a:extLst>
          </p:cNvPr>
          <p:cNvSpPr/>
          <p:nvPr/>
        </p:nvSpPr>
        <p:spPr>
          <a:xfrm flipV="1">
            <a:off x="5285887" y="93441"/>
            <a:ext cx="1709307" cy="1360214"/>
          </a:xfrm>
          <a:prstGeom prst="bentArrow">
            <a:avLst>
              <a:gd name="adj1" fmla="val 10177"/>
              <a:gd name="adj2" fmla="val 5812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3000">
                <a:schemeClr val="accent6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0802033-FDB8-A7F2-F293-4EFE8B3F68C7}"/>
              </a:ext>
            </a:extLst>
          </p:cNvPr>
          <p:cNvSpPr txBox="1"/>
          <p:nvPr/>
        </p:nvSpPr>
        <p:spPr>
          <a:xfrm>
            <a:off x="5461029" y="126025"/>
            <a:ext cx="825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BLAZE</a:t>
            </a:r>
          </a:p>
        </p:txBody>
      </p:sp>
      <p:sp>
        <p:nvSpPr>
          <p:cNvPr id="22" name="Arrow: Bent 21">
            <a:extLst>
              <a:ext uri="{FF2B5EF4-FFF2-40B4-BE49-F238E27FC236}">
                <a16:creationId xmlns:a16="http://schemas.microsoft.com/office/drawing/2014/main" id="{ED7E5874-4C11-97AB-6802-32256F211350}"/>
              </a:ext>
            </a:extLst>
          </p:cNvPr>
          <p:cNvSpPr/>
          <p:nvPr/>
        </p:nvSpPr>
        <p:spPr>
          <a:xfrm>
            <a:off x="7935846" y="2195972"/>
            <a:ext cx="854654" cy="1164735"/>
          </a:xfrm>
          <a:prstGeom prst="bentArrow">
            <a:avLst>
              <a:gd name="adj1" fmla="val 10177"/>
              <a:gd name="adj2" fmla="val 5812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98CBBD3-44E3-B393-ACE0-650FB330B3AD}"/>
              </a:ext>
            </a:extLst>
          </p:cNvPr>
          <p:cNvSpPr txBox="1"/>
          <p:nvPr/>
        </p:nvSpPr>
        <p:spPr>
          <a:xfrm>
            <a:off x="7989555" y="3091419"/>
            <a:ext cx="1021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new MPI</a:t>
            </a:r>
          </a:p>
        </p:txBody>
      </p:sp>
    </p:spTree>
    <p:extLst>
      <p:ext uri="{BB962C8B-B14F-4D97-AF65-F5344CB8AC3E}">
        <p14:creationId xmlns:p14="http://schemas.microsoft.com/office/powerpoint/2010/main" val="2437975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769B71-A7DB-C347-BB93-C46C37F197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Arrow: Bent 18">
            <a:extLst>
              <a:ext uri="{FF2B5EF4-FFF2-40B4-BE49-F238E27FC236}">
                <a16:creationId xmlns:a16="http://schemas.microsoft.com/office/drawing/2014/main" id="{9C902A0B-7CB0-90C0-19FA-9CCCE558933E}"/>
              </a:ext>
            </a:extLst>
          </p:cNvPr>
          <p:cNvSpPr/>
          <p:nvPr/>
        </p:nvSpPr>
        <p:spPr>
          <a:xfrm flipH="1">
            <a:off x="8481190" y="4340061"/>
            <a:ext cx="2250218" cy="2615910"/>
          </a:xfrm>
          <a:prstGeom prst="bentArrow">
            <a:avLst>
              <a:gd name="adj1" fmla="val 15960"/>
              <a:gd name="adj2" fmla="val 6045"/>
              <a:gd name="adj3" fmla="val 25000"/>
              <a:gd name="adj4" fmla="val 41337"/>
            </a:avLst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5" name="Arrow: Bent 4">
            <a:extLst>
              <a:ext uri="{FF2B5EF4-FFF2-40B4-BE49-F238E27FC236}">
                <a16:creationId xmlns:a16="http://schemas.microsoft.com/office/drawing/2014/main" id="{BD7A1F5B-9273-1FB4-DF2F-2A89AD8EFB2E}"/>
              </a:ext>
            </a:extLst>
          </p:cNvPr>
          <p:cNvSpPr/>
          <p:nvPr/>
        </p:nvSpPr>
        <p:spPr>
          <a:xfrm flipH="1">
            <a:off x="6538271" y="2168547"/>
            <a:ext cx="2250218" cy="2417276"/>
          </a:xfrm>
          <a:prstGeom prst="bentArrow">
            <a:avLst>
              <a:gd name="adj1" fmla="val 15960"/>
              <a:gd name="adj2" fmla="val 6045"/>
              <a:gd name="adj3" fmla="val 25000"/>
              <a:gd name="adj4" fmla="val 41337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652F007-88CE-F094-9B9F-1A1F1B4E1248}"/>
              </a:ext>
            </a:extLst>
          </p:cNvPr>
          <p:cNvSpPr/>
          <p:nvPr/>
        </p:nvSpPr>
        <p:spPr>
          <a:xfrm>
            <a:off x="633743" y="4173648"/>
            <a:ext cx="10619714" cy="615636"/>
          </a:xfrm>
          <a:prstGeom prst="rightArrow">
            <a:avLst>
              <a:gd name="adj1" fmla="val 50000"/>
              <a:gd name="adj2" fmla="val 92437"/>
            </a:avLst>
          </a:prstGeom>
          <a:gradFill flip="none" rotWithShape="1">
            <a:gsLst>
              <a:gs pos="0">
                <a:schemeClr val="tx2"/>
              </a:gs>
              <a:gs pos="12000">
                <a:schemeClr val="tx2"/>
              </a:gs>
              <a:gs pos="25000">
                <a:schemeClr val="accent2"/>
              </a:gs>
              <a:gs pos="100000">
                <a:schemeClr val="accent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Arrow: Bent 6">
            <a:extLst>
              <a:ext uri="{FF2B5EF4-FFF2-40B4-BE49-F238E27FC236}">
                <a16:creationId xmlns:a16="http://schemas.microsoft.com/office/drawing/2014/main" id="{3CC1DD79-3F0D-69E3-4E83-9E873705D9C5}"/>
              </a:ext>
            </a:extLst>
          </p:cNvPr>
          <p:cNvSpPr/>
          <p:nvPr/>
        </p:nvSpPr>
        <p:spPr>
          <a:xfrm>
            <a:off x="1032095" y="2145671"/>
            <a:ext cx="1964601" cy="2417276"/>
          </a:xfrm>
          <a:prstGeom prst="bentArrow">
            <a:avLst>
              <a:gd name="adj1" fmla="val 15960"/>
              <a:gd name="adj2" fmla="val 7980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2000">
                <a:schemeClr val="accent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C29F24C5-3D74-CF80-F37D-208698750E4E}"/>
              </a:ext>
            </a:extLst>
          </p:cNvPr>
          <p:cNvSpPr/>
          <p:nvPr/>
        </p:nvSpPr>
        <p:spPr>
          <a:xfrm>
            <a:off x="1793448" y="1995536"/>
            <a:ext cx="7350552" cy="615636"/>
          </a:xfrm>
          <a:prstGeom prst="rightArrow">
            <a:avLst>
              <a:gd name="adj1" fmla="val 46463"/>
              <a:gd name="adj2" fmla="val 50000"/>
            </a:avLst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0AAC73A0-8E94-F464-E834-7B10FBEDB42F}"/>
              </a:ext>
            </a:extLst>
          </p:cNvPr>
          <p:cNvSpPr/>
          <p:nvPr/>
        </p:nvSpPr>
        <p:spPr>
          <a:xfrm flipV="1">
            <a:off x="1119181" y="680088"/>
            <a:ext cx="1964601" cy="1764671"/>
          </a:xfrm>
          <a:prstGeom prst="bentArrow">
            <a:avLst>
              <a:gd name="adj1" fmla="val 15960"/>
              <a:gd name="adj2" fmla="val 7980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3000">
                <a:schemeClr val="accent6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7DCDF1F8-C70C-098C-0DAB-9C1F6451ECDB}"/>
              </a:ext>
            </a:extLst>
          </p:cNvPr>
          <p:cNvSpPr/>
          <p:nvPr/>
        </p:nvSpPr>
        <p:spPr>
          <a:xfrm>
            <a:off x="3395048" y="1276428"/>
            <a:ext cx="4475323" cy="1168331"/>
          </a:xfrm>
          <a:prstGeom prst="bentArrow">
            <a:avLst>
              <a:gd name="adj1" fmla="val 14916"/>
              <a:gd name="adj2" fmla="val 7458"/>
              <a:gd name="adj3" fmla="val 26761"/>
              <a:gd name="adj4" fmla="val 39402"/>
            </a:avLst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1" name="Arrow: Bent 10">
            <a:extLst>
              <a:ext uri="{FF2B5EF4-FFF2-40B4-BE49-F238E27FC236}">
                <a16:creationId xmlns:a16="http://schemas.microsoft.com/office/drawing/2014/main" id="{B0549FA6-0B4D-F6F2-1999-E3866F9D4E08}"/>
              </a:ext>
            </a:extLst>
          </p:cNvPr>
          <p:cNvSpPr/>
          <p:nvPr/>
        </p:nvSpPr>
        <p:spPr>
          <a:xfrm rot="5400000">
            <a:off x="3844053" y="1242371"/>
            <a:ext cx="1168331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E83FA9F8-B258-9211-6F1B-DED505089EA1}"/>
              </a:ext>
            </a:extLst>
          </p:cNvPr>
          <p:cNvSpPr/>
          <p:nvPr/>
        </p:nvSpPr>
        <p:spPr>
          <a:xfrm rot="5400000">
            <a:off x="4392543" y="1242371"/>
            <a:ext cx="1168331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3" name="Arrow: Bent 12">
            <a:extLst>
              <a:ext uri="{FF2B5EF4-FFF2-40B4-BE49-F238E27FC236}">
                <a16:creationId xmlns:a16="http://schemas.microsoft.com/office/drawing/2014/main" id="{C49A0608-1416-7A49-AF95-583F6DFE6F61}"/>
              </a:ext>
            </a:extLst>
          </p:cNvPr>
          <p:cNvSpPr/>
          <p:nvPr/>
        </p:nvSpPr>
        <p:spPr>
          <a:xfrm rot="5400000">
            <a:off x="4980373" y="1245821"/>
            <a:ext cx="1168331" cy="1236445"/>
          </a:xfrm>
          <a:prstGeom prst="bentArrow">
            <a:avLst>
              <a:gd name="adj1" fmla="val 14916"/>
              <a:gd name="adj2" fmla="val 12740"/>
              <a:gd name="adj3" fmla="val 25000"/>
              <a:gd name="adj4" fmla="val 39402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FEA631-9676-B057-4ECD-2BA7C7BEC5B4}"/>
              </a:ext>
            </a:extLst>
          </p:cNvPr>
          <p:cNvSpPr txBox="1"/>
          <p:nvPr/>
        </p:nvSpPr>
        <p:spPr>
          <a:xfrm>
            <a:off x="6273489" y="600247"/>
            <a:ext cx="5847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Option 0 – transition BIOS3 to </a:t>
            </a:r>
            <a:r>
              <a:rPr lang="en-AU" dirty="0" err="1"/>
              <a:t>netcdf</a:t>
            </a:r>
            <a:endParaRPr lang="en-AU" dirty="0"/>
          </a:p>
          <a:p>
            <a:r>
              <a:rPr lang="en-AU" dirty="0"/>
              <a:t>Option 1 – transition BIOS3 to </a:t>
            </a:r>
            <a:r>
              <a:rPr lang="en-AU" dirty="0" err="1"/>
              <a:t>netcdf</a:t>
            </a:r>
            <a:r>
              <a:rPr lang="en-AU" dirty="0"/>
              <a:t>, merge with TRENDY</a:t>
            </a:r>
          </a:p>
        </p:txBody>
      </p:sp>
      <p:sp>
        <p:nvSpPr>
          <p:cNvPr id="2" name="Arrow: Bent 1">
            <a:extLst>
              <a:ext uri="{FF2B5EF4-FFF2-40B4-BE49-F238E27FC236}">
                <a16:creationId xmlns:a16="http://schemas.microsoft.com/office/drawing/2014/main" id="{6E935CF0-548B-7DFC-F297-D4882C4CA490}"/>
              </a:ext>
            </a:extLst>
          </p:cNvPr>
          <p:cNvSpPr/>
          <p:nvPr/>
        </p:nvSpPr>
        <p:spPr>
          <a:xfrm rot="5400000">
            <a:off x="7027786" y="1190206"/>
            <a:ext cx="1042229" cy="1236445"/>
          </a:xfrm>
          <a:prstGeom prst="bentArrow">
            <a:avLst>
              <a:gd name="adj1" fmla="val 14916"/>
              <a:gd name="adj2" fmla="val 9267"/>
              <a:gd name="adj3" fmla="val 12467"/>
              <a:gd name="adj4" fmla="val 39402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E59E8C-8BD5-A962-6ADA-59FF71736F80}"/>
              </a:ext>
            </a:extLst>
          </p:cNvPr>
          <p:cNvSpPr txBox="1"/>
          <p:nvPr/>
        </p:nvSpPr>
        <p:spPr>
          <a:xfrm>
            <a:off x="8752277" y="3040429"/>
            <a:ext cx="35415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Option 2 – transition BIOS3 to </a:t>
            </a:r>
            <a:r>
              <a:rPr lang="en-AU" dirty="0" err="1"/>
              <a:t>netcdf</a:t>
            </a:r>
            <a:r>
              <a:rPr lang="en-AU" dirty="0"/>
              <a:t>, merge BIOS3 and TRENDY back into MAIN </a:t>
            </a:r>
            <a:r>
              <a:rPr lang="en-AU" b="1" dirty="0"/>
              <a:t>(~CABLE4)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80749EA-560B-7839-9DE7-764316217C55}"/>
              </a:ext>
            </a:extLst>
          </p:cNvPr>
          <p:cNvSpPr txBox="1"/>
          <p:nvPr/>
        </p:nvSpPr>
        <p:spPr>
          <a:xfrm>
            <a:off x="5943600" y="5289755"/>
            <a:ext cx="4659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Option 3 – transition BIOS3 inputs to </a:t>
            </a:r>
            <a:r>
              <a:rPr lang="en-AU" dirty="0" err="1"/>
              <a:t>netcdf</a:t>
            </a:r>
            <a:endParaRPr lang="en-AU" dirty="0"/>
          </a:p>
          <a:p>
            <a:r>
              <a:rPr lang="en-AU" dirty="0"/>
              <a:t>develop future-proof input code for all users</a:t>
            </a:r>
          </a:p>
          <a:p>
            <a:r>
              <a:rPr lang="en-AU" dirty="0"/>
              <a:t>merge all into new MAIN </a:t>
            </a:r>
          </a:p>
        </p:txBody>
      </p:sp>
      <p:sp>
        <p:nvSpPr>
          <p:cNvPr id="6" name="Arrow: Bent 5">
            <a:extLst>
              <a:ext uri="{FF2B5EF4-FFF2-40B4-BE49-F238E27FC236}">
                <a16:creationId xmlns:a16="http://schemas.microsoft.com/office/drawing/2014/main" id="{18E8BCC8-35A0-206B-ED13-838C2B33D4F8}"/>
              </a:ext>
            </a:extLst>
          </p:cNvPr>
          <p:cNvSpPr/>
          <p:nvPr/>
        </p:nvSpPr>
        <p:spPr>
          <a:xfrm flipV="1">
            <a:off x="5152697" y="95850"/>
            <a:ext cx="1709307" cy="1360214"/>
          </a:xfrm>
          <a:prstGeom prst="bentArrow">
            <a:avLst>
              <a:gd name="adj1" fmla="val 10177"/>
              <a:gd name="adj2" fmla="val 5812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3000">
                <a:schemeClr val="accent6"/>
              </a:gs>
              <a:gs pos="100000">
                <a:schemeClr val="accent6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  <p:sp>
        <p:nvSpPr>
          <p:cNvPr id="15" name="Arrow: Bent 14">
            <a:extLst>
              <a:ext uri="{FF2B5EF4-FFF2-40B4-BE49-F238E27FC236}">
                <a16:creationId xmlns:a16="http://schemas.microsoft.com/office/drawing/2014/main" id="{16A99AAC-8E63-E513-07B6-37D41E196578}"/>
              </a:ext>
            </a:extLst>
          </p:cNvPr>
          <p:cNvSpPr/>
          <p:nvPr/>
        </p:nvSpPr>
        <p:spPr>
          <a:xfrm>
            <a:off x="7189337" y="2153220"/>
            <a:ext cx="854654" cy="1164735"/>
          </a:xfrm>
          <a:prstGeom prst="bentArrow">
            <a:avLst>
              <a:gd name="adj1" fmla="val 10177"/>
              <a:gd name="adj2" fmla="val 5812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3000">
                <a:schemeClr val="accent2">
                  <a:lumMod val="75000"/>
                </a:schemeClr>
              </a:gs>
              <a:gs pos="100000">
                <a:schemeClr val="accent2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16" name="Arrow: Bent 15">
            <a:extLst>
              <a:ext uri="{FF2B5EF4-FFF2-40B4-BE49-F238E27FC236}">
                <a16:creationId xmlns:a16="http://schemas.microsoft.com/office/drawing/2014/main" id="{F65EB42A-1FF1-4384-8975-9D115833F141}"/>
              </a:ext>
            </a:extLst>
          </p:cNvPr>
          <p:cNvSpPr/>
          <p:nvPr/>
        </p:nvSpPr>
        <p:spPr>
          <a:xfrm flipH="1">
            <a:off x="2445449" y="2155503"/>
            <a:ext cx="1068943" cy="2417276"/>
          </a:xfrm>
          <a:prstGeom prst="bentArrow">
            <a:avLst>
              <a:gd name="adj1" fmla="val 22296"/>
              <a:gd name="adj2" fmla="val 13788"/>
              <a:gd name="adj3" fmla="val 25000"/>
              <a:gd name="adj4" fmla="val 39402"/>
            </a:avLst>
          </a:prstGeom>
          <a:gradFill>
            <a:gsLst>
              <a:gs pos="0">
                <a:schemeClr val="accent1"/>
              </a:gs>
              <a:gs pos="28000">
                <a:schemeClr val="accent1"/>
              </a:gs>
              <a:gs pos="82000">
                <a:schemeClr val="accent2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9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4DB6-5D88-6282-5C21-4F5E89D1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707" y="241750"/>
            <a:ext cx="11740166" cy="63876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Main motivation is to promote usability of BIOS, in particular </a:t>
            </a:r>
          </a:p>
          <a:p>
            <a:pPr lvl="1"/>
            <a:r>
              <a:rPr lang="en-AU" dirty="0"/>
              <a:t>inherit the parallel-serial capability of the TRENDY run script</a:t>
            </a:r>
          </a:p>
          <a:p>
            <a:pPr lvl="1"/>
            <a:r>
              <a:rPr lang="en-AU" dirty="0"/>
              <a:t>reduce amount of overhead in input preparation</a:t>
            </a:r>
          </a:p>
          <a:p>
            <a:pPr lvl="1"/>
            <a:r>
              <a:rPr lang="en-AU" dirty="0"/>
              <a:t>progress towards simplification of the </a:t>
            </a:r>
            <a:r>
              <a:rPr lang="en-AU" dirty="0" err="1"/>
              <a:t>i</a:t>
            </a:r>
            <a:r>
              <a:rPr lang="en-AU" dirty="0"/>
              <a:t>/o and driver code more generally</a:t>
            </a:r>
          </a:p>
          <a:p>
            <a:pPr lvl="1"/>
            <a:endParaRPr lang="en-AU" dirty="0"/>
          </a:p>
          <a:p>
            <a:pPr marL="0" indent="0">
              <a:buNone/>
            </a:pPr>
            <a:r>
              <a:rPr lang="en-AU" dirty="0"/>
              <a:t>Key questions</a:t>
            </a:r>
          </a:p>
          <a:p>
            <a:pPr lvl="1"/>
            <a:r>
              <a:rPr lang="en-AU" dirty="0"/>
              <a:t>do we view this as a “merge of code bases” or “combination of capability”?</a:t>
            </a:r>
          </a:p>
          <a:p>
            <a:pPr lvl="1"/>
            <a:r>
              <a:rPr lang="en-AU" dirty="0"/>
              <a:t>which branches to base off?</a:t>
            </a:r>
            <a:r>
              <a:rPr lang="en-AU" sz="800" dirty="0"/>
              <a:t>  probably need to update current BLAZE_9184 or NESP2pt9_BLAZE branch on git with some bug fixes first, ditto the TRENDY branch. </a:t>
            </a:r>
            <a:r>
              <a:rPr lang="en-AU" dirty="0"/>
              <a:t> </a:t>
            </a:r>
          </a:p>
          <a:p>
            <a:endParaRPr lang="en-AU" sz="2400" dirty="0"/>
          </a:p>
          <a:p>
            <a:r>
              <a:rPr lang="en-AU" dirty="0"/>
              <a:t>Minor questions</a:t>
            </a:r>
          </a:p>
          <a:p>
            <a:pPr lvl="1"/>
            <a:r>
              <a:rPr lang="en-AU" dirty="0"/>
              <a:t>status of BLAZE in this exercise? (BLAZE code is not up to scratch)</a:t>
            </a:r>
          </a:p>
          <a:p>
            <a:pPr lvl="1"/>
            <a:r>
              <a:rPr lang="en-AU" dirty="0"/>
              <a:t>which MPI and </a:t>
            </a:r>
            <a:r>
              <a:rPr lang="en-AU" dirty="0" err="1"/>
              <a:t>i</a:t>
            </a:r>
            <a:r>
              <a:rPr lang="en-AU" dirty="0"/>
              <a:t>/o code? (notable differences between TRENDY and rest of CABLE)</a:t>
            </a:r>
          </a:p>
          <a:p>
            <a:pPr lvl="1"/>
            <a:r>
              <a:rPr lang="en-AU" dirty="0"/>
              <a:t>should we attempt to generalise the CRU-meteorology read section to a ‘read daily meteorology’ section?</a:t>
            </a:r>
          </a:p>
          <a:p>
            <a:pPr lvl="1"/>
            <a:r>
              <a:rPr lang="en-AU" dirty="0"/>
              <a:t>replicate code structure in TRENDY for any ‘new’ stuff?</a:t>
            </a:r>
          </a:p>
        </p:txBody>
      </p:sp>
    </p:spTree>
    <p:extLst>
      <p:ext uri="{BB962C8B-B14F-4D97-AF65-F5344CB8AC3E}">
        <p14:creationId xmlns:p14="http://schemas.microsoft.com/office/powerpoint/2010/main" val="28485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D74DB6-5D88-6282-5C21-4F5E89D19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48" y="55976"/>
            <a:ext cx="11933652" cy="6809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primary areas of concern/difference</a:t>
            </a:r>
          </a:p>
          <a:p>
            <a:pPr marL="457200" indent="-457200">
              <a:buFont typeface="+mj-lt"/>
              <a:buAutoNum type="alphaUcPeriod"/>
            </a:pPr>
            <a:r>
              <a:rPr lang="en-AU" sz="2400" dirty="0"/>
              <a:t>reading ancillary information</a:t>
            </a:r>
          </a:p>
          <a:p>
            <a:pPr lvl="1"/>
            <a:r>
              <a:rPr lang="en-AU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BIOS overwrites some of the </a:t>
            </a:r>
            <a:r>
              <a:rPr lang="en-AU" sz="2000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gridinfo</a:t>
            </a:r>
            <a:r>
              <a:rPr lang="en-AU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values using pre-processed binary files</a:t>
            </a:r>
          </a:p>
          <a:p>
            <a:pPr lvl="1"/>
            <a:r>
              <a:rPr lang="en-AU" sz="2000" b="1" dirty="0">
                <a:solidFill>
                  <a:srgbClr val="FF0000"/>
                </a:solidFill>
              </a:rPr>
              <a:t>there are additional gridded ancillaries needed for BIOS </a:t>
            </a:r>
            <a:r>
              <a:rPr lang="en-AU" sz="2000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currently in binary form</a:t>
            </a:r>
            <a:endParaRPr lang="en-AU" sz="2000" b="1" dirty="0">
              <a:solidFill>
                <a:srgbClr val="FF000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000" dirty="0"/>
              <a:t>create BIOS specific </a:t>
            </a:r>
            <a:r>
              <a:rPr lang="en-AU" sz="2000" dirty="0" err="1"/>
              <a:t>gridinfo</a:t>
            </a:r>
            <a:r>
              <a:rPr lang="en-AU" sz="2000" dirty="0"/>
              <a:t> file and land masks (add extra ancillary variables to </a:t>
            </a:r>
            <a:r>
              <a:rPr lang="en-AU" sz="2000" dirty="0" err="1"/>
              <a:t>gridinfo</a:t>
            </a:r>
            <a:r>
              <a:rPr lang="en-AU" sz="2000" dirty="0"/>
              <a:t>?) </a:t>
            </a:r>
          </a:p>
          <a:p>
            <a:pPr marL="457200" indent="-457200">
              <a:spcBef>
                <a:spcPts val="2400"/>
              </a:spcBef>
              <a:buFont typeface="+mj-lt"/>
              <a:buAutoNum type="alphaUcPeriod"/>
            </a:pPr>
            <a:r>
              <a:rPr lang="en-AU" sz="2400" dirty="0"/>
              <a:t>reading in daily meteorology</a:t>
            </a:r>
          </a:p>
          <a:p>
            <a:pPr lvl="1"/>
            <a:r>
              <a:rPr lang="en-AU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BIOS has own read routines of pre-processed binary data</a:t>
            </a:r>
          </a:p>
          <a:p>
            <a:pPr lvl="1"/>
            <a:r>
              <a:rPr lang="en-AU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complicated (highly opaque) way of choosing which period to use for spin up</a:t>
            </a:r>
          </a:p>
          <a:p>
            <a:pPr lvl="1"/>
            <a:r>
              <a:rPr lang="en-AU" sz="2000" b="1" dirty="0">
                <a:solidFill>
                  <a:srgbClr val="FF0000"/>
                </a:solidFill>
              </a:rPr>
              <a:t>doesn’t have the same available meteorology (BIOS has 2 or 3 fewer fields than TRENDY)  </a:t>
            </a:r>
          </a:p>
          <a:p>
            <a:pPr lvl="1"/>
            <a:r>
              <a:rPr lang="en-AU" sz="2000" b="1" dirty="0">
                <a:solidFill>
                  <a:srgbClr val="FF0000"/>
                </a:solidFill>
              </a:rPr>
              <a:t>BIOS has leap years, TRENDY-CRU-JRA doesn’t</a:t>
            </a:r>
          </a:p>
          <a:p>
            <a:pPr lvl="1"/>
            <a:r>
              <a:rPr lang="en-AU" sz="2000" dirty="0"/>
              <a:t>passes that information to same diurnal weather generator as TRENDY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000" dirty="0"/>
              <a:t>modify </a:t>
            </a:r>
            <a:r>
              <a:rPr lang="en-AU" sz="2000" dirty="0" err="1"/>
              <a:t>CRU_read</a:t>
            </a:r>
            <a:r>
              <a:rPr lang="en-AU" sz="2000" dirty="0"/>
              <a:t> section to handle missing meteorology layers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000" dirty="0"/>
              <a:t>separate out the TRENDY experiment specifics in </a:t>
            </a:r>
            <a:r>
              <a:rPr lang="en-AU" sz="2000" dirty="0" err="1"/>
              <a:t>CRU_read</a:t>
            </a:r>
            <a:r>
              <a:rPr lang="en-AU" sz="2000" dirty="0"/>
              <a:t> and create BIOS equivalents</a:t>
            </a:r>
          </a:p>
          <a:p>
            <a:pPr marL="457200" indent="-457200">
              <a:spcBef>
                <a:spcPts val="2400"/>
              </a:spcBef>
              <a:buFont typeface="+mj-lt"/>
              <a:buAutoNum type="alphaUcPeriod"/>
            </a:pPr>
            <a:r>
              <a:rPr lang="en-AU" sz="2400" dirty="0"/>
              <a:t>Setting the land cover and land cover change information </a:t>
            </a:r>
          </a:p>
          <a:p>
            <a:pPr lvl="1"/>
            <a:r>
              <a:rPr lang="en-AU" sz="2000" b="1" dirty="0">
                <a:solidFill>
                  <a:srgbClr val="FF0000"/>
                </a:solidFill>
              </a:rPr>
              <a:t>BIOS uses additional input fields (MVG and C4 fraction) and bypasses the BIOME-1 model </a:t>
            </a:r>
          </a:p>
          <a:p>
            <a:pPr lvl="1"/>
            <a:r>
              <a:rPr lang="en-AU" sz="2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TRENDY-LUH2 method is inflexible but self-consistent; BIOS-LUH2 flexible but inconsistent (buggy)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AU" sz="2000" dirty="0"/>
              <a:t>reinstall BIOS method in LUC_EXPT_INIT, modify LUC_EXPT_INIT for both TRENDY and BIOS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94BC4B-8EFA-4AE8-216E-6CB2D7663FD0}"/>
              </a:ext>
            </a:extLst>
          </p:cNvPr>
          <p:cNvSpPr txBox="1"/>
          <p:nvPr/>
        </p:nvSpPr>
        <p:spPr>
          <a:xfrm>
            <a:off x="10190601" y="209321"/>
            <a:ext cx="182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to resolve/get rid</a:t>
            </a:r>
          </a:p>
          <a:p>
            <a:r>
              <a:rPr lang="en-AU" dirty="0">
                <a:solidFill>
                  <a:srgbClr val="FF0000"/>
                </a:solidFill>
              </a:rPr>
              <a:t>to retain</a:t>
            </a:r>
          </a:p>
        </p:txBody>
      </p:sp>
    </p:spTree>
    <p:extLst>
      <p:ext uri="{BB962C8B-B14F-4D97-AF65-F5344CB8AC3E}">
        <p14:creationId xmlns:p14="http://schemas.microsoft.com/office/powerpoint/2010/main" val="3417481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33DD6-20B2-6296-0984-AE6E793B7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938" y="33578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Code areas of interest (no BLAZE)</a:t>
            </a:r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3200" dirty="0"/>
          </a:p>
          <a:p>
            <a:pPr marL="0" indent="0">
              <a:spcBef>
                <a:spcPts val="0"/>
              </a:spcBef>
              <a:buNone/>
            </a:pPr>
            <a:r>
              <a:rPr lang="en-AU" sz="3200" dirty="0"/>
              <a:t>Code areas of interest (with BLAZE)</a:t>
            </a:r>
          </a:p>
          <a:p>
            <a:pPr marL="0" indent="0">
              <a:buNone/>
            </a:pPr>
            <a:endParaRPr lang="en-AU" sz="3200" dirty="0"/>
          </a:p>
          <a:p>
            <a:pPr marL="0" indent="0">
              <a:buNone/>
            </a:pPr>
            <a:endParaRPr lang="en-AU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691C61-A8B7-3BF8-91C1-95AFA214D5FD}"/>
              </a:ext>
            </a:extLst>
          </p:cNvPr>
          <p:cNvSpPr txBox="1"/>
          <p:nvPr/>
        </p:nvSpPr>
        <p:spPr>
          <a:xfrm>
            <a:off x="465083" y="833880"/>
            <a:ext cx="11408979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AU" dirty="0"/>
              <a:t>cable_bios_init  </a:t>
            </a:r>
            <a:r>
              <a:rPr lang="en-AU" dirty="0" err="1"/>
              <a:t>load_parameters</a:t>
            </a:r>
            <a:r>
              <a:rPr lang="en-AU" dirty="0"/>
              <a:t>  </a:t>
            </a:r>
            <a:r>
              <a:rPr lang="en-AU" dirty="0" err="1"/>
              <a:t>bios_load_parameters</a:t>
            </a:r>
            <a:r>
              <a:rPr lang="en-AU" dirty="0"/>
              <a:t> </a:t>
            </a:r>
            <a:r>
              <a:rPr lang="en-AU" dirty="0" err="1"/>
              <a:t>bios_load_climate_parameters</a:t>
            </a:r>
            <a:r>
              <a:rPr lang="en-AU" dirty="0"/>
              <a:t> </a:t>
            </a:r>
            <a:r>
              <a:rPr lang="en-AU" dirty="0" err="1"/>
              <a:t>cable_bios_load_biome</a:t>
            </a:r>
            <a:endParaRPr lang="en-AU" dirty="0"/>
          </a:p>
          <a:p>
            <a:pPr>
              <a:spcAft>
                <a:spcPts val="600"/>
              </a:spcAft>
            </a:pPr>
            <a:r>
              <a:rPr lang="en-AU" dirty="0"/>
              <a:t>calls to weather generator (</a:t>
            </a:r>
            <a:r>
              <a:rPr lang="en-AU" dirty="0" err="1"/>
              <a:t>cable_bios_read_met</a:t>
            </a:r>
            <a:r>
              <a:rPr lang="en-AU" dirty="0"/>
              <a:t>  and some awkward bits in CRU_TRENDY)</a:t>
            </a:r>
          </a:p>
          <a:p>
            <a:pPr>
              <a:spcAft>
                <a:spcPts val="600"/>
              </a:spcAft>
            </a:pPr>
            <a:r>
              <a:rPr lang="en-AU" dirty="0" err="1"/>
              <a:t>cable_LUC_EXPT</a:t>
            </a:r>
            <a:r>
              <a:rPr lang="en-AU" dirty="0"/>
              <a:t> (notably LUC_EXPT_INIT, read_LUH2)</a:t>
            </a:r>
          </a:p>
          <a:p>
            <a:pPr>
              <a:spcAft>
                <a:spcPts val="600"/>
              </a:spcAft>
            </a:pPr>
            <a:r>
              <a:rPr lang="en-AU" dirty="0" err="1"/>
              <a:t>cable_driver</a:t>
            </a:r>
            <a:r>
              <a:rPr lang="en-AU" dirty="0"/>
              <a:t>, </a:t>
            </a:r>
            <a:r>
              <a:rPr lang="en-AU" dirty="0" err="1"/>
              <a:t>cable_mpidrv</a:t>
            </a:r>
            <a:endParaRPr lang="en-AU" dirty="0"/>
          </a:p>
          <a:p>
            <a:pPr>
              <a:spcAft>
                <a:spcPts val="600"/>
              </a:spcAft>
            </a:pPr>
            <a:r>
              <a:rPr lang="en-AU" dirty="0"/>
              <a:t>?MPI code, ?code structure around type definition, allocation, read/writes and restarts</a:t>
            </a:r>
          </a:p>
          <a:p>
            <a:pPr>
              <a:spcAft>
                <a:spcPts val="600"/>
              </a:spcAft>
            </a:pPr>
            <a:r>
              <a:rPr lang="en-AU" dirty="0" err="1"/>
              <a:t>MakeFiles</a:t>
            </a:r>
            <a:r>
              <a:rPr lang="en-AU" dirty="0"/>
              <a:t> and run scripts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34A1F-114C-7989-D8B1-5F46625B5302}"/>
              </a:ext>
            </a:extLst>
          </p:cNvPr>
          <p:cNvSpPr txBox="1"/>
          <p:nvPr/>
        </p:nvSpPr>
        <p:spPr>
          <a:xfrm>
            <a:off x="465082" y="4113572"/>
            <a:ext cx="117269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dirty="0"/>
              <a:t>BLAZE and SIMFIRE code itself, TYPE allocations, input reads</a:t>
            </a:r>
          </a:p>
          <a:p>
            <a:pPr>
              <a:spcBef>
                <a:spcPts val="600"/>
              </a:spcBef>
            </a:pPr>
            <a:r>
              <a:rPr lang="en-AU" dirty="0"/>
              <a:t>POP-BLAZE intersections</a:t>
            </a:r>
          </a:p>
          <a:p>
            <a:pPr>
              <a:spcBef>
                <a:spcPts val="600"/>
              </a:spcBef>
            </a:pPr>
            <a:r>
              <a:rPr lang="en-AU" dirty="0"/>
              <a:t>CASA-BLAZE intersections</a:t>
            </a:r>
          </a:p>
          <a:p>
            <a:pPr>
              <a:spcBef>
                <a:spcPts val="600"/>
              </a:spcBef>
            </a:pPr>
            <a:r>
              <a:rPr lang="en-AU" dirty="0" err="1"/>
              <a:t>cable_output</a:t>
            </a:r>
            <a:r>
              <a:rPr lang="en-AU" dirty="0"/>
              <a:t>, </a:t>
            </a:r>
            <a:r>
              <a:rPr lang="en-AU" dirty="0" err="1"/>
              <a:t>casa_inout</a:t>
            </a:r>
            <a:endParaRPr lang="en-AU" dirty="0"/>
          </a:p>
          <a:p>
            <a:pPr>
              <a:spcBef>
                <a:spcPts val="600"/>
              </a:spcBef>
            </a:pPr>
            <a:r>
              <a:rPr lang="en-AU" dirty="0" err="1"/>
              <a:t>cable_driver</a:t>
            </a:r>
            <a:r>
              <a:rPr lang="en-AU" dirty="0"/>
              <a:t>, </a:t>
            </a:r>
            <a:r>
              <a:rPr lang="en-AU" dirty="0" err="1"/>
              <a:t>cable_mpidrv</a:t>
            </a:r>
            <a:endParaRPr lang="en-AU" dirty="0"/>
          </a:p>
          <a:p>
            <a:pPr>
              <a:spcBef>
                <a:spcPts val="600"/>
              </a:spcBef>
            </a:pPr>
            <a:r>
              <a:rPr lang="en-AU" dirty="0"/>
              <a:t>MPI code (all of it – NB M Cuntz offered to help with the general structure of the code when BLAZE ready)</a:t>
            </a:r>
          </a:p>
          <a:p>
            <a:pPr>
              <a:spcBef>
                <a:spcPts val="600"/>
              </a:spcBef>
            </a:pPr>
            <a:r>
              <a:rPr lang="en-AU" dirty="0" err="1"/>
              <a:t>MakeFiles</a:t>
            </a:r>
            <a:r>
              <a:rPr lang="en-AU" dirty="0"/>
              <a:t> and run scripts</a:t>
            </a:r>
          </a:p>
        </p:txBody>
      </p:sp>
    </p:spTree>
    <p:extLst>
      <p:ext uri="{BB962C8B-B14F-4D97-AF65-F5344CB8AC3E}">
        <p14:creationId xmlns:p14="http://schemas.microsoft.com/office/powerpoint/2010/main" val="21947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A9B73-065F-F601-E3BA-FCEB1CDF3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523" y="469790"/>
            <a:ext cx="11742683" cy="6096547"/>
          </a:xfrm>
        </p:spPr>
        <p:txBody>
          <a:bodyPr/>
          <a:lstStyle/>
          <a:p>
            <a:pPr marL="0" indent="0">
              <a:buNone/>
            </a:pPr>
            <a:r>
              <a:rPr lang="en-AU" dirty="0"/>
              <a:t>Test cases</a:t>
            </a:r>
          </a:p>
          <a:p>
            <a:pPr lvl="1"/>
            <a:r>
              <a:rPr lang="en-AU" dirty="0"/>
              <a:t>ACT9 serial BIOS (work horse)</a:t>
            </a:r>
          </a:p>
          <a:p>
            <a:pPr lvl="1"/>
            <a:r>
              <a:rPr lang="en-AU" dirty="0"/>
              <a:t>1000pts serial BIOS</a:t>
            </a:r>
          </a:p>
          <a:p>
            <a:pPr lvl="1"/>
            <a:r>
              <a:rPr lang="en-AU" dirty="0"/>
              <a:t>1000pts MPI BIOS</a:t>
            </a:r>
          </a:p>
          <a:p>
            <a:pPr lvl="1"/>
            <a:r>
              <a:rPr lang="en-AU" dirty="0"/>
              <a:t>1000pts+LUC MPI BIOS</a:t>
            </a:r>
          </a:p>
          <a:p>
            <a:pPr lvl="1"/>
            <a:r>
              <a:rPr lang="en-AU" dirty="0"/>
              <a:t>(BLAZE activated runs)</a:t>
            </a:r>
          </a:p>
          <a:p>
            <a:pPr lvl="1"/>
            <a:r>
              <a:rPr lang="en-AU" dirty="0"/>
              <a:t>(SLI activated runs)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/>
              <a:t>… and for safety checking</a:t>
            </a:r>
          </a:p>
          <a:p>
            <a:pPr lvl="1"/>
            <a:r>
              <a:rPr lang="en-AU" dirty="0"/>
              <a:t>TRENDY (part thereof)</a:t>
            </a:r>
          </a:p>
          <a:p>
            <a:pPr lvl="1"/>
            <a:r>
              <a:rPr lang="en-AU" dirty="0"/>
              <a:t>single site tests (against original TRENDY branch) with/without POP active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r>
              <a:rPr lang="en-AU" dirty="0"/>
              <a:t>Key issue: substantive amount of work needed before new code is testable </a:t>
            </a:r>
          </a:p>
        </p:txBody>
      </p:sp>
    </p:spTree>
    <p:extLst>
      <p:ext uri="{BB962C8B-B14F-4D97-AF65-F5344CB8AC3E}">
        <p14:creationId xmlns:p14="http://schemas.microsoft.com/office/powerpoint/2010/main" val="2314370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708</Words>
  <Application>Microsoft Macintosh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Harman, Ian (Environment, Black Mountain)</dc:creator>
  <cp:lastModifiedBy>Claire Carouge</cp:lastModifiedBy>
  <cp:revision>14</cp:revision>
  <dcterms:created xsi:type="dcterms:W3CDTF">2024-02-21T00:22:41Z</dcterms:created>
  <dcterms:modified xsi:type="dcterms:W3CDTF">2024-04-22T04:49:20Z</dcterms:modified>
</cp:coreProperties>
</file>