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90E66A-46CB-957F-A6B6-B26EBC81BC8F}" v="9" dt="2023-02-28T04:34:25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Carouge" userId="S::u5050024@anu.edu.au::2fe70602-c3f7-4e57-b8fb-5e5ca43d5a18" providerId="AD" clId="Web-{D490E66A-46CB-957F-A6B6-B26EBC81BC8F}"/>
    <pc:docChg chg="modSld">
      <pc:chgData name="Claire Carouge" userId="S::u5050024@anu.edu.au::2fe70602-c3f7-4e57-b8fb-5e5ca43d5a18" providerId="AD" clId="Web-{D490E66A-46CB-957F-A6B6-B26EBC81BC8F}" dt="2023-02-28T04:34:22.903" v="7" actId="20577"/>
      <pc:docMkLst>
        <pc:docMk/>
      </pc:docMkLst>
      <pc:sldChg chg="modSp">
        <pc:chgData name="Claire Carouge" userId="S::u5050024@anu.edu.au::2fe70602-c3f7-4e57-b8fb-5e5ca43d5a18" providerId="AD" clId="Web-{D490E66A-46CB-957F-A6B6-B26EBC81BC8F}" dt="2023-02-28T04:34:22.903" v="7" actId="20577"/>
        <pc:sldMkLst>
          <pc:docMk/>
          <pc:sldMk cId="1908820661" sldId="257"/>
        </pc:sldMkLst>
        <pc:spChg chg="mod">
          <ac:chgData name="Claire Carouge" userId="S::u5050024@anu.edu.au::2fe70602-c3f7-4e57-b8fb-5e5ca43d5a18" providerId="AD" clId="Web-{D490E66A-46CB-957F-A6B6-B26EBC81BC8F}" dt="2023-02-28T04:34:22.903" v="7" actId="20577"/>
          <ac:spMkLst>
            <pc:docMk/>
            <pc:sldMk cId="1908820661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7D6C-B8C6-486E-A21B-30A504836A75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A000-6B3C-4FED-B6A9-4069611026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543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7D6C-B8C6-486E-A21B-30A504836A75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A000-6B3C-4FED-B6A9-4069611026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376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7D6C-B8C6-486E-A21B-30A504836A75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A000-6B3C-4FED-B6A9-4069611026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480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7D6C-B8C6-486E-A21B-30A504836A75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A000-6B3C-4FED-B6A9-4069611026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358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7D6C-B8C6-486E-A21B-30A504836A75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A000-6B3C-4FED-B6A9-4069611026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020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7D6C-B8C6-486E-A21B-30A504836A75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A000-6B3C-4FED-B6A9-4069611026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893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7D6C-B8C6-486E-A21B-30A504836A75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A000-6B3C-4FED-B6A9-4069611026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793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7D6C-B8C6-486E-A21B-30A504836A75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A000-6B3C-4FED-B6A9-4069611026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817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7D6C-B8C6-486E-A21B-30A504836A75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A000-6B3C-4FED-B6A9-4069611026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566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7D6C-B8C6-486E-A21B-30A504836A75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A000-6B3C-4FED-B6A9-4069611026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288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7D6C-B8C6-486E-A21B-30A504836A75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A000-6B3C-4FED-B6A9-4069611026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663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E7D6C-B8C6-486E-A21B-30A504836A75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EA000-6B3C-4FED-B6A9-4069611026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24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473" y="378691"/>
            <a:ext cx="11249891" cy="535531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AU" sz="3600" dirty="0">
                <a:latin typeface="Calibri" panose="020F0502020204030204" pitchFamily="34" charset="0"/>
              </a:rPr>
              <a:t>What could we get out of CMIP7? </a:t>
            </a:r>
            <a:endParaRPr lang="en-AU" sz="3600" b="0" i="0" dirty="0">
              <a:effectLst/>
            </a:endParaRPr>
          </a:p>
          <a:p>
            <a:pPr fontAlgn="base"/>
            <a:endParaRPr lang="en-AU" b="0" i="0" dirty="0">
              <a:effectLst/>
            </a:endParaRPr>
          </a:p>
          <a:p>
            <a:pPr fontAlgn="base"/>
            <a:endParaRPr lang="en-AU" b="0" i="0" dirty="0">
              <a:effectLst/>
            </a:endParaRPr>
          </a:p>
          <a:p>
            <a:pPr fontAlgn="base">
              <a:buFont typeface="+mj-lt"/>
              <a:buAutoNum type="arabicPeriod"/>
            </a:pPr>
            <a:r>
              <a:rPr lang="en-AU" b="1" dirty="0">
                <a:latin typeface="Calibri" panose="020F0502020204030204" pitchFamily="34" charset="0"/>
              </a:rPr>
              <a:t>Should we get involved in CMIP7 and what would be the benefits to the Australian research community and society?</a:t>
            </a:r>
            <a:r>
              <a:rPr lang="en-AU" dirty="0">
                <a:latin typeface="Calibri" panose="020F0502020204030204" pitchFamily="34" charset="0"/>
              </a:rPr>
              <a:t> (Think about why we need an Australian model and cannot/should not rely solely on other models.) </a:t>
            </a:r>
          </a:p>
          <a:p>
            <a:pPr fontAlgn="base">
              <a:buFont typeface="+mj-lt"/>
              <a:buAutoNum type="arabicPeriod"/>
            </a:pPr>
            <a:endParaRPr lang="en-AU" b="0" i="0" dirty="0">
              <a:effectLst/>
              <a:latin typeface="Calibri" panose="020F0502020204030204" pitchFamily="34" charset="0"/>
            </a:endParaRPr>
          </a:p>
          <a:p>
            <a:pPr fontAlgn="base"/>
            <a:endParaRPr lang="en-AU" b="0" i="0" dirty="0">
              <a:effectLst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AU" sz="2400" dirty="0">
                <a:latin typeface="Calibri"/>
                <a:cs typeface="Calibri"/>
              </a:rPr>
              <a:t>More robust value chain for impact assessments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AU" sz="2400" b="0" i="0" dirty="0">
                <a:effectLst/>
                <a:latin typeface="Calibri"/>
                <a:cs typeface="Calibri"/>
              </a:rPr>
              <a:t>Training and retaining capability for climate and weather research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AU" sz="2400" dirty="0">
                <a:latin typeface="Calibri"/>
                <a:cs typeface="Calibri"/>
              </a:rPr>
              <a:t>Inclusion of Southern Hemisphere processes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AU" sz="2400" b="0" i="0" dirty="0">
                <a:effectLst/>
                <a:latin typeface="Calibri"/>
                <a:cs typeface="Calibri"/>
              </a:rPr>
              <a:t>Community building</a:t>
            </a:r>
            <a:r>
              <a:rPr lang="en-AU" sz="2400" dirty="0">
                <a:latin typeface="Calibri"/>
                <a:cs typeface="Calibri"/>
              </a:rPr>
              <a:t> if we have an Australia CMIP project (vs a CSIRO project)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AU" sz="2400" b="0" i="0" dirty="0">
                <a:effectLst/>
                <a:latin typeface="Calibri"/>
                <a:cs typeface="Calibri"/>
              </a:rPr>
              <a:t>Responsibility to be a Global Citizen</a:t>
            </a:r>
            <a:endParaRPr lang="en-AU" sz="2400" b="0" i="0">
              <a:effectLst/>
              <a:latin typeface="Calibri"/>
              <a:cs typeface="Calibri"/>
            </a:endParaRPr>
          </a:p>
          <a:p>
            <a:pPr fontAlgn="base"/>
            <a:endParaRPr lang="en-AU" sz="2400" b="0" i="0" dirty="0">
              <a:effectLst/>
              <a:latin typeface="Calibri"/>
              <a:cs typeface="Calibri"/>
            </a:endParaRPr>
          </a:p>
          <a:p>
            <a:pPr fontAlgn="base"/>
            <a:endParaRPr lang="en-AU" dirty="0">
              <a:latin typeface="Calibri" panose="020F0502020204030204" pitchFamily="34" charset="0"/>
            </a:endParaRPr>
          </a:p>
          <a:p>
            <a:pPr fontAlgn="base"/>
            <a:endParaRPr lang="en-AU" b="0" i="0" dirty="0">
              <a:effectLst/>
              <a:latin typeface="Calibri" panose="020F0502020204030204" pitchFamily="34" charset="0"/>
            </a:endParaRPr>
          </a:p>
          <a:p>
            <a:pPr fontAlgn="base"/>
            <a:endParaRPr lang="en-AU" b="0" i="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2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9527" y="362497"/>
            <a:ext cx="102246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AU" sz="3600" dirty="0"/>
              <a:t> What could we get out of CMIP7? </a:t>
            </a:r>
            <a:endParaRPr lang="en-AU" sz="3600" b="0" i="0" dirty="0">
              <a:effectLst/>
            </a:endParaRPr>
          </a:p>
          <a:p>
            <a:pPr fontAlgn="base"/>
            <a:r>
              <a:rPr lang="en-AU" dirty="0">
                <a:latin typeface="Calibri" panose="020F0502020204030204" pitchFamily="34" charset="0"/>
              </a:rPr>
              <a:t> </a:t>
            </a:r>
            <a:endParaRPr lang="en-AU" b="0" i="0" dirty="0">
              <a:effectLst/>
            </a:endParaRPr>
          </a:p>
          <a:p>
            <a:pPr fontAlgn="base">
              <a:buFont typeface="+mj-lt"/>
              <a:buAutoNum type="arabicPeriod" startAt="2"/>
            </a:pPr>
            <a:r>
              <a:rPr lang="en-AU" b="1" dirty="0">
                <a:latin typeface="Calibri" panose="020F0502020204030204" pitchFamily="34" charset="0"/>
              </a:rPr>
              <a:t>What are the key science questions we can address by participating in CMIP7 with an Australian model?</a:t>
            </a:r>
            <a:r>
              <a:rPr lang="en-AU" dirty="0">
                <a:latin typeface="Calibri" panose="020F0502020204030204" pitchFamily="34" charset="0"/>
              </a:rPr>
              <a:t> </a:t>
            </a:r>
          </a:p>
          <a:p>
            <a:pPr fontAlgn="base"/>
            <a:r>
              <a:rPr lang="en-AU" dirty="0">
                <a:latin typeface="Calibri" panose="020F0502020204030204" pitchFamily="34" charset="0"/>
              </a:rPr>
              <a:t>For each science question consider: </a:t>
            </a:r>
            <a:endParaRPr lang="en-AU" b="0" i="0" dirty="0">
              <a:effectLst/>
            </a:endParaRPr>
          </a:p>
          <a:p>
            <a:pPr fontAlgn="base"/>
            <a:r>
              <a:rPr lang="en-AU" dirty="0">
                <a:latin typeface="Calibri" panose="020F0502020204030204" pitchFamily="34" charset="0"/>
              </a:rPr>
              <a:t> </a:t>
            </a:r>
            <a:endParaRPr lang="en-AU" b="0" i="0" dirty="0">
              <a:effectLst/>
            </a:endParaRPr>
          </a:p>
          <a:p>
            <a:pPr fontAlgn="base"/>
            <a:endParaRPr lang="en-AU" b="0" i="0" dirty="0">
              <a:effectLst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977523"/>
              </p:ext>
            </p:extLst>
          </p:nvPr>
        </p:nvGraphicFramePr>
        <p:xfrm>
          <a:off x="390417" y="1803123"/>
          <a:ext cx="11183680" cy="4968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08607">
                  <a:extLst>
                    <a:ext uri="{9D8B030D-6E8A-4147-A177-3AD203B41FA5}">
                      <a16:colId xmlns:a16="http://schemas.microsoft.com/office/drawing/2014/main" val="336375741"/>
                    </a:ext>
                  </a:extLst>
                </a:gridCol>
                <a:gridCol w="2791691">
                  <a:extLst>
                    <a:ext uri="{9D8B030D-6E8A-4147-A177-3AD203B41FA5}">
                      <a16:colId xmlns:a16="http://schemas.microsoft.com/office/drawing/2014/main" val="2178520966"/>
                    </a:ext>
                  </a:extLst>
                </a:gridCol>
                <a:gridCol w="2332182">
                  <a:extLst>
                    <a:ext uri="{9D8B030D-6E8A-4147-A177-3AD203B41FA5}">
                      <a16:colId xmlns:a16="http://schemas.microsoft.com/office/drawing/2014/main" val="3825466758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1180987303"/>
                    </a:ext>
                  </a:extLst>
                </a:gridCol>
              </a:tblGrid>
              <a:tr h="806513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Calibri" panose="020F0502020204030204" pitchFamily="34" charset="0"/>
                        </a:rPr>
                        <a:t>potential outcomes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Calibri" panose="020F0502020204030204" pitchFamily="34" charset="0"/>
                        </a:rPr>
                        <a:t>problems/issues that can be addressed 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Calibri" panose="020F0502020204030204" pitchFamily="34" charset="0"/>
                        </a:rPr>
                        <a:t>relevance to Australia and the Australian community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None/>
                      </a:pPr>
                      <a:r>
                        <a:rPr lang="en-AU" sz="1600" dirty="0">
                          <a:latin typeface="Calibri" panose="020F0502020204030204" pitchFamily="34" charset="0"/>
                        </a:rPr>
                        <a:t>model features</a:t>
                      </a:r>
                      <a:r>
                        <a:rPr lang="en-AU" sz="16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AU" sz="1600" dirty="0">
                          <a:latin typeface="Calibri" panose="020F0502020204030204" pitchFamily="34" charset="0"/>
                        </a:rPr>
                        <a:t>/components</a:t>
                      </a:r>
                    </a:p>
                    <a:p>
                      <a:pPr fontAlgn="base">
                        <a:buFont typeface="Arial" panose="020B0604020202020204" pitchFamily="34" charset="0"/>
                        <a:buNone/>
                      </a:pPr>
                      <a:r>
                        <a:rPr lang="en-AU" sz="1600" dirty="0">
                          <a:latin typeface="Calibri" panose="020F0502020204030204" pitchFamily="34" charset="0"/>
                        </a:rPr>
                        <a:t>/processes that would be required to achieve this</a:t>
                      </a:r>
                      <a:endParaRPr lang="en-AU" sz="1600" b="0" i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215495"/>
                  </a:ext>
                </a:extLst>
              </a:tr>
              <a:tr h="3729307">
                <a:tc>
                  <a:txBody>
                    <a:bodyPr/>
                    <a:lstStyle/>
                    <a:p>
                      <a:r>
                        <a:rPr lang="en-AU" sz="1400" dirty="0"/>
                        <a:t>Societal relevant climate impacts and risks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Better water security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Net zero</a:t>
                      </a:r>
                    </a:p>
                    <a:p>
                      <a:endParaRPr lang="en-AU" sz="1400" dirty="0"/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Disaster risk management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Better prediction of climate </a:t>
                      </a:r>
                      <a:r>
                        <a:rPr lang="en-AU" sz="1400" dirty="0" err="1"/>
                        <a:t>variabilitiy</a:t>
                      </a:r>
                      <a:endParaRPr lang="en-AU" sz="1400" dirty="0"/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Confidence in the model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More efficient use of Australia’s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Higher resolution for downscaling (50km), higher res. ocean for marine heatwaves</a:t>
                      </a:r>
                    </a:p>
                    <a:p>
                      <a:r>
                        <a:rPr lang="en-AU" sz="1400" dirty="0"/>
                        <a:t>Water cycle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Stability of carbon sink in Australia</a:t>
                      </a:r>
                    </a:p>
                    <a:p>
                      <a:r>
                        <a:rPr lang="en-AU" sz="1400" dirty="0"/>
                        <a:t>Capture of CO2 by the southern ocean</a:t>
                      </a:r>
                    </a:p>
                    <a:p>
                      <a:r>
                        <a:rPr lang="en-AU" sz="1400" dirty="0"/>
                        <a:t>Better understanding of climate extremes</a:t>
                      </a:r>
                    </a:p>
                    <a:p>
                      <a:r>
                        <a:rPr lang="en-AU" sz="1400" dirty="0"/>
                        <a:t>Representation of climate modes of variability in models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Better climate sensitivity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Optimisation of resources for the best way to provide projections (global climate models vs. downscaling vs. 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See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Increase the resolution of all components </a:t>
                      </a:r>
                    </a:p>
                    <a:p>
                      <a:endParaRPr lang="en-AU" sz="1400" dirty="0"/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Land surface hydrology, vegetation dynamic</a:t>
                      </a:r>
                    </a:p>
                    <a:p>
                      <a:endParaRPr lang="en-AU" sz="1400" dirty="0"/>
                    </a:p>
                    <a:p>
                      <a:endParaRPr lang="en-AU" sz="1400" dirty="0"/>
                    </a:p>
                    <a:p>
                      <a:endParaRPr lang="en-AU" sz="1400" dirty="0"/>
                    </a:p>
                    <a:p>
                      <a:endParaRPr lang="en-AU" sz="1400" dirty="0"/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Convection parametrisation</a:t>
                      </a:r>
                    </a:p>
                    <a:p>
                      <a:r>
                        <a:rPr lang="en-AU" sz="1400" dirty="0"/>
                        <a:t>Microphysics</a:t>
                      </a:r>
                    </a:p>
                    <a:p>
                      <a:endParaRPr lang="en-AU" sz="1400" dirty="0"/>
                    </a:p>
                    <a:p>
                      <a:endParaRPr lang="en-AU" sz="1400" dirty="0"/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Better planning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330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91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2CA29084DC794B95D8350AD8468F83" ma:contentTypeVersion="2" ma:contentTypeDescription="Create a new document." ma:contentTypeScope="" ma:versionID="c12f2eddc23aedc6ed260c61ed9b3271">
  <xsd:schema xmlns:xsd="http://www.w3.org/2001/XMLSchema" xmlns:xs="http://www.w3.org/2001/XMLSchema" xmlns:p="http://schemas.microsoft.com/office/2006/metadata/properties" xmlns:ns2="686d10ae-3df4-4fbd-82eb-61aab3c6ed20" targetNamespace="http://schemas.microsoft.com/office/2006/metadata/properties" ma:root="true" ma:fieldsID="b6976dfa02d034245f8902334299b7aa" ns2:_="">
    <xsd:import namespace="686d10ae-3df4-4fbd-82eb-61aab3c6ed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d10ae-3df4-4fbd-82eb-61aab3c6e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D247F0-4852-48CD-96B6-76DC08E6C2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6E0B2D-8E4F-41AD-ACEF-A0D41E6DB8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6d10ae-3df4-4fbd-82eb-61aab3c6ed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5019C4-FC08-4034-9026-0134070187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271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Australian 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Bateman</dc:creator>
  <cp:lastModifiedBy>Claire Carouge</cp:lastModifiedBy>
  <cp:revision>5</cp:revision>
  <dcterms:created xsi:type="dcterms:W3CDTF">2023-02-23T07:12:18Z</dcterms:created>
  <dcterms:modified xsi:type="dcterms:W3CDTF">2023-02-28T04:34:30Z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0x010100672CA29084DC794B95D8350AD8468F83</vt:lpwstr>
  </property>
</Properties>
</file>