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610" r:id="rId3"/>
    <p:sldId id="604" r:id="rId4"/>
    <p:sldId id="605" r:id="rId5"/>
    <p:sldId id="257" r:id="rId6"/>
    <p:sldId id="258" r:id="rId7"/>
    <p:sldId id="606" r:id="rId8"/>
    <p:sldId id="607" r:id="rId9"/>
    <p:sldId id="591" r:id="rId10"/>
    <p:sldId id="608" r:id="rId11"/>
    <p:sldId id="593" r:id="rId12"/>
    <p:sldId id="594" r:id="rId13"/>
    <p:sldId id="596" r:id="rId14"/>
    <p:sldId id="600" r:id="rId15"/>
    <p:sldId id="597" r:id="rId16"/>
    <p:sldId id="599" r:id="rId17"/>
    <p:sldId id="60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D1"/>
    <a:srgbClr val="FFFAAB"/>
    <a:srgbClr val="E3FDFC"/>
    <a:srgbClr val="FFCCFF"/>
    <a:srgbClr val="E2F0D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6" autoAdjust="0"/>
    <p:restoredTop sz="84606" autoAdjust="0"/>
  </p:normalViewPr>
  <p:slideViewPr>
    <p:cSldViewPr snapToGrid="0">
      <p:cViewPr varScale="1">
        <p:scale>
          <a:sx n="93" d="100"/>
          <a:sy n="93" d="100"/>
        </p:scale>
        <p:origin x="2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C1AD4-1CE5-41AD-A58E-5C19DCB140C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39D25-A674-4C9E-90D4-9A9D11AE62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432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This presentation covers the basic knowledge we need  in order to develop a climate science project using machine learning.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39D25-A674-4C9E-90D4-9A9D11AE6222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6803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For time series data, the approach to training may vary depending on the application; we might use a specific time slice or select data from certain years.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39D25-A674-4C9E-90D4-9A9D11AE6222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9623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What should be done if the model performs poorly during testing, despite having been the best-performing model on the validation data.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39D25-A674-4C9E-90D4-9A9D11AE6222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526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39D25-A674-4C9E-90D4-9A9D11AE6222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948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how machine learning is defined in the literature</a:t>
            </a:r>
          </a:p>
          <a:p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We build a model that initially lacks predictive capabilities. With every iteration it gains some predictive capabilities</a:t>
            </a:r>
          </a:p>
          <a:p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During training, the model learns patterns that have significance and are useful. And later, it uses this learning to make predictions on its own without human interference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39D25-A674-4C9E-90D4-9A9D11AE6222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3976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Machine learning can perform six key tasks, each has various applications in climate science.</a:t>
            </a:r>
          </a:p>
          <a:p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I’ll give some examples of applications, </a:t>
            </a: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Cat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will delve into some applications in detail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</a:rPr>
              <a:t>Dimensionality reduction</a:t>
            </a:r>
            <a:r>
              <a:rPr lang="en-AU" sz="1200" dirty="0">
                <a:solidFill>
                  <a:schemeClr val="tx1"/>
                </a:solidFill>
                <a:latin typeface="+mn-lt"/>
              </a:rPr>
              <a:t>: </a:t>
            </a:r>
            <a:r>
              <a:rPr lang="en-US" dirty="0">
                <a:latin typeface="Söhne"/>
              </a:rPr>
              <a:t>R</a:t>
            </a:r>
            <a:r>
              <a:rPr lang="en-US" b="0" i="0" dirty="0">
                <a:effectLst/>
                <a:latin typeface="Söhne"/>
              </a:rPr>
              <a:t>educe the number of features while preserving important information</a:t>
            </a:r>
            <a:endParaRPr lang="en-AU" sz="1200" b="0" i="0" dirty="0">
              <a:solidFill>
                <a:srgbClr val="374151"/>
              </a:solidFill>
              <a:effectLst/>
              <a:latin typeface="Söhne"/>
            </a:endParaRPr>
          </a:p>
          <a:p>
            <a:endParaRPr lang="en-AU" sz="1200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en-AU" sz="1200" b="0" i="0" dirty="0" err="1">
                <a:solidFill>
                  <a:srgbClr val="374151"/>
                </a:solidFill>
                <a:effectLst/>
                <a:latin typeface="Söhne"/>
              </a:rPr>
              <a:t>Modeling</a:t>
            </a:r>
            <a:r>
              <a:rPr lang="en-AU" sz="1200" b="0" i="0" dirty="0">
                <a:solidFill>
                  <a:srgbClr val="374151"/>
                </a:solidFill>
                <a:effectLst/>
                <a:latin typeface="Söhne"/>
              </a:rPr>
              <a:t> relationships in a network system: using graph theory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39D25-A674-4C9E-90D4-9A9D11AE6222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8444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Here’s a typical machine learning development pipeline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I will go through each step in detail.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39D25-A674-4C9E-90D4-9A9D11AE6222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5167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will not cover the theoretical details of these algorithms</a:t>
            </a:r>
          </a:p>
          <a:p>
            <a:endParaRPr lang="en-US" dirty="0"/>
          </a:p>
          <a:p>
            <a:r>
              <a:rPr lang="en-US" dirty="0"/>
              <a:t>PCA: linear, K-means: linear, self-</a:t>
            </a:r>
            <a:r>
              <a:rPr lang="en-US" dirty="0" err="1"/>
              <a:t>organising</a:t>
            </a:r>
            <a:r>
              <a:rPr lang="en-US" dirty="0"/>
              <a:t> maps: non linear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Söhne"/>
              </a:rPr>
              <a:t>Supervised learning: 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each training example is paired with an output label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39D25-A674-4C9E-90D4-9A9D11AE6222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8355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3. Generative AI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39D25-A674-4C9E-90D4-9A9D11AE6222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0822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Tennessee and Sam will discuss this in greater detail during their presentation.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39D25-A674-4C9E-90D4-9A9D11AE6222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8579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Tabular data is typically stored in csv</a:t>
            </a:r>
          </a:p>
          <a:p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gridded data is typically a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netcdf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, a raster stack in .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tif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format or other gridded format</a:t>
            </a:r>
          </a:p>
          <a:p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In GNNs, data is typically represented in a collection of nodes and edges that connect pairs of nodes. </a:t>
            </a:r>
          </a:p>
          <a:p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Depending on the size of the network, various libraries are available to handle its structure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39D25-A674-4C9E-90D4-9A9D11AE6222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42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dirty="0">
                <a:solidFill>
                  <a:srgbClr val="0070C0"/>
                </a:solidFill>
                <a:latin typeface="Söhne"/>
              </a:rPr>
              <a:t>Representative data: The data needs to cover all the possible range of values</a:t>
            </a:r>
          </a:p>
          <a:p>
            <a:endParaRPr lang="en-US" sz="1200" b="0" dirty="0">
              <a:solidFill>
                <a:srgbClr val="0070C0"/>
              </a:solidFill>
              <a:latin typeface="Söhne"/>
            </a:endParaRPr>
          </a:p>
          <a:p>
            <a:r>
              <a:rPr lang="en-US" sz="1200" b="0" dirty="0">
                <a:solidFill>
                  <a:srgbClr val="0070C0"/>
                </a:solidFill>
                <a:latin typeface="Söhne"/>
              </a:rPr>
              <a:t>Most machine learning models can handle missing data</a:t>
            </a:r>
            <a:endParaRPr lang="en-A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39D25-A674-4C9E-90D4-9A9D11AE6222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510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C3EBD-B7ED-A86E-2311-C059EDE6D9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7784EF-123A-8BE7-DFC7-2E71ABA5A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024BB-3A6B-B33F-11C0-8A1EF8791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3B24-B55A-4179-AA72-5EBCDBFF526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897A2-875F-0F3D-4038-DD53E3CA4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7A266-27D6-C551-5B76-AC5DE8E3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A38D-3B54-4D51-96B6-75005A27A1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041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FB19D-7451-2B2D-8E09-23F62DCA4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DBD61C-DCD3-D282-53E5-A38CED2C5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2DE0B-4824-5631-6BCB-9B1145743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3B24-B55A-4179-AA72-5EBCDBFF526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DEF0D-F28E-C961-EEEC-1B1A139FB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0A3D4-E8B0-66E4-A20A-4DFEA9C3A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A38D-3B54-4D51-96B6-75005A27A1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435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E437AE-689A-57D1-11C3-18B058987E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0CF093-792F-57DD-341E-173BD5B99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CA357-3347-C269-EDD2-D0436CE5F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3B24-B55A-4179-AA72-5EBCDBFF526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3BC56-0A29-27AE-8D84-BDEA48B56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C549C-5724-B6AE-2A8D-A363E1027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A38D-3B54-4D51-96B6-75005A27A1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95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03763-3B7E-6E0D-0950-C2C7A98C5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8898E-A39E-D3A0-651A-15995161E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C3111-BBB6-98F9-76A6-3482F1E05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3B24-B55A-4179-AA72-5EBCDBFF526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0BB63-7103-A625-3EE3-8FCC8CA7C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A2046-FC9C-3CA1-912C-7018FCDEC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A38D-3B54-4D51-96B6-75005A27A1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183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9005B-77E2-34F7-4FDD-71962E9A1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9F6E7-0E70-A842-D65F-2C905E0B5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07E5A-FE69-FDE4-DFEE-CB50BBC60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3B24-B55A-4179-AA72-5EBCDBFF526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43EE4-D58D-5EF9-D8C8-31FB38AE2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2998E-74AB-3F11-CA49-31CD1FCA0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A38D-3B54-4D51-96B6-75005A27A1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398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B34F3-49E9-5685-C2D7-BF93739D2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5B85C-D142-B390-CD2B-7D5F595F4F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9F2BD-DC6F-CFB1-14D4-67B62E34C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2F4E4-E474-704D-8014-7552147ED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3B24-B55A-4179-AA72-5EBCDBFF526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2B8CB-54B6-4698-C2B0-22E54CEA3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D7DAA4-3F7A-9F2C-1EAB-C83BF23D0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A38D-3B54-4D51-96B6-75005A27A1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652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77D88-A0CE-2457-A47C-FB3DC9C1C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58BA9-2758-032B-50FE-E966021B7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36F03-FC77-BB92-319E-20C09381A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E491DC-2EAB-DA46-BC32-827DB9B466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639C1E-919A-A1B6-85FF-14D339AC0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BD7A5C-EC31-64F6-A102-D0D4C83F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3B24-B55A-4179-AA72-5EBCDBFF526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5872BF-C44C-C4FE-3F12-343718811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A29E29-A092-5B31-FE43-72254CDDB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A38D-3B54-4D51-96B6-75005A27A1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75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A092D-BB43-6C61-B21E-8BD79FACF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A95C28-60A0-79A4-3A71-58EADEEB2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3B24-B55A-4179-AA72-5EBCDBFF526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C6D859-340A-D373-A6D2-853E034EC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92C930-216E-346E-B890-C4D917513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A38D-3B54-4D51-96B6-75005A27A1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504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7E9277-7166-4BF1-0AB7-EF427B325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3B24-B55A-4179-AA72-5EBCDBFF526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C4603-A5BA-AA52-2A47-2F2505DD9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625D35-10ED-DCD8-7268-56D505430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A38D-3B54-4D51-96B6-75005A27A1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1450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6FC19-3898-212E-8750-E6067407E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C7145-764B-1274-3C0F-E123455D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FD19A2-5301-F068-13A1-77D678ADE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0A786-5D21-A44F-9540-AC26E50F1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3B24-B55A-4179-AA72-5EBCDBFF526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CCB74-27D2-83E8-6A0C-67EB3DE5B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3E260-D921-AD41-AB84-AC6370E79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A38D-3B54-4D51-96B6-75005A27A1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013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25F90-969E-0C3B-EE6C-62E19AF7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E5B3D3-1097-DD91-327E-130CE9DD7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34F445-7068-8F53-0511-0AF44E7DD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2B3F3-07A1-DA17-667B-242C9E938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3B24-B55A-4179-AA72-5EBCDBFF526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CB6F7-6AB2-0992-950A-5D151346A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F1C25B-B32A-9EAE-4735-DBB06C6A1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A38D-3B54-4D51-96B6-75005A27A1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72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EE6066-DFB3-9F11-47B4-81B696A0C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C828B-CC6C-F55C-C1BC-43E3B4628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2658D-FF38-CCA0-D5E7-99CB65AE3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93B24-B55A-4179-AA72-5EBCDBFF526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50890-2E42-E4F6-0A98-9897B5D578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058D3-91C8-79C1-AC78-E71EDE2A8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8A38D-3B54-4D51-96B6-75005A27A1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629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.hobeichi@unsw.edu.a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0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7.svg"/><Relationship Id="rId4" Type="http://schemas.openxmlformats.org/officeDocument/2006/relationships/image" Target="../media/image11.svg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.hobeichi@unsw.edu.a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2857B-7986-6689-5C60-A7D2CEC3E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Typical Machine Learning Development Pipeline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89AE94-E17C-6546-FAD6-4F1EB2218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6193" y="1355041"/>
            <a:ext cx="9144000" cy="1655762"/>
          </a:xfrm>
        </p:spPr>
        <p:txBody>
          <a:bodyPr/>
          <a:lstStyle/>
          <a:p>
            <a:r>
              <a:rPr lang="en-US" dirty="0"/>
              <a:t>Getting started with Machine Learning</a:t>
            </a:r>
            <a:endParaRPr lang="en-AU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1F9E7A6-6761-CA18-6925-EE2857C5BE8B}"/>
              </a:ext>
            </a:extLst>
          </p:cNvPr>
          <p:cNvGrpSpPr/>
          <p:nvPr/>
        </p:nvGrpSpPr>
        <p:grpSpPr>
          <a:xfrm>
            <a:off x="507238" y="4797758"/>
            <a:ext cx="6897172" cy="864220"/>
            <a:chOff x="628650" y="4027197"/>
            <a:chExt cx="6897172" cy="864220"/>
          </a:xfrm>
        </p:grpSpPr>
        <p:sp>
          <p:nvSpPr>
            <p:cNvPr id="5" name="Subtitle 2">
              <a:extLst>
                <a:ext uri="{FF2B5EF4-FFF2-40B4-BE49-F238E27FC236}">
                  <a16:creationId xmlns:a16="http://schemas.microsoft.com/office/drawing/2014/main" id="{F7B9D3A5-1624-7DAB-3B62-07AE52F710F4}"/>
                </a:ext>
              </a:extLst>
            </p:cNvPr>
            <p:cNvSpPr txBox="1">
              <a:spLocks/>
            </p:cNvSpPr>
            <p:nvPr/>
          </p:nvSpPr>
          <p:spPr>
            <a:xfrm>
              <a:off x="628650" y="4027197"/>
              <a:ext cx="6897172" cy="86422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29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Sanaa Hobeichi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29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UNSW Sydney and CLEX (The ARC Centre of Excellence for Climate Extremes)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</a:t>
              </a:r>
              <a:r>
                <a: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s.hobeichi@unsw.edu.au</a:t>
              </a:r>
              <a:endPara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pic>
          <p:nvPicPr>
            <p:cNvPr id="6" name="Picture 4" descr="Email Clip Art Pictures">
              <a:extLst>
                <a:ext uri="{FF2B5EF4-FFF2-40B4-BE49-F238E27FC236}">
                  <a16:creationId xmlns:a16="http://schemas.microsoft.com/office/drawing/2014/main" id="{2A4369AD-DB38-FCD3-B802-DC3520207D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721647" y="4520692"/>
              <a:ext cx="306659" cy="3066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54C0B521-5E7F-4BB4-6A1A-469C5995DB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048" y="5724356"/>
            <a:ext cx="2114491" cy="409683"/>
          </a:xfrm>
          <a:prstGeom prst="rect">
            <a:avLst/>
          </a:prstGeom>
        </p:spPr>
      </p:pic>
      <p:pic>
        <p:nvPicPr>
          <p:cNvPr id="10" name="Picture 9" descr="A black and white logo&#10;&#10;Description automatically generated">
            <a:extLst>
              <a:ext uri="{FF2B5EF4-FFF2-40B4-BE49-F238E27FC236}">
                <a16:creationId xmlns:a16="http://schemas.microsoft.com/office/drawing/2014/main" id="{B31CC6F2-08DA-A0D7-1B7A-756F7CB31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35" y="5661978"/>
            <a:ext cx="1404089" cy="59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468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F0DC-E3D3-D744-50F1-179B5ACB0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8871"/>
            <a:ext cx="10515600" cy="1325563"/>
          </a:xfrm>
        </p:spPr>
        <p:txBody>
          <a:bodyPr/>
          <a:lstStyle/>
          <a:p>
            <a:r>
              <a:rPr lang="en-US" sz="4400" dirty="0">
                <a:latin typeface="+mn-lt"/>
              </a:rPr>
              <a:t>Data input</a:t>
            </a:r>
            <a:endParaRPr lang="en-AU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ED7D5-6EB6-7C1D-CD0C-8C6A481F1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22" y="2374787"/>
            <a:ext cx="10515600" cy="4351338"/>
          </a:xfrm>
        </p:spPr>
        <p:txBody>
          <a:bodyPr>
            <a:normAutofit/>
          </a:bodyPr>
          <a:lstStyle/>
          <a:p>
            <a:pPr marL="457200" lvl="1"/>
            <a:r>
              <a:rPr lang="en-US" sz="1800" b="1" dirty="0">
                <a:solidFill>
                  <a:srgbClr val="0070C0"/>
                </a:solidFill>
                <a:latin typeface="Söhne"/>
              </a:rPr>
              <a:t>Representative data</a:t>
            </a:r>
            <a:r>
              <a:rPr lang="en-US" sz="1800" dirty="0">
                <a:solidFill>
                  <a:prstClr val="black"/>
                </a:solidFill>
                <a:latin typeface="Söhne"/>
              </a:rPr>
              <a:t>: Ensure your data is representative, in particular, the dependent variable in supervised learning</a:t>
            </a:r>
          </a:p>
          <a:p>
            <a:pPr marL="228600" lvl="1" indent="0">
              <a:buNone/>
            </a:pPr>
            <a:endParaRPr lang="en-US" sz="1800" dirty="0">
              <a:solidFill>
                <a:prstClr val="black"/>
              </a:solidFill>
              <a:latin typeface="Söhne"/>
            </a:endParaRPr>
          </a:p>
          <a:p>
            <a:pPr marL="457200" lvl="1"/>
            <a:r>
              <a:rPr lang="en-US" sz="1800" b="1" dirty="0">
                <a:solidFill>
                  <a:srgbClr val="0070C0"/>
                </a:solidFill>
                <a:latin typeface="Söhne"/>
              </a:rPr>
              <a:t>Balanced distribution: </a:t>
            </a:r>
            <a:r>
              <a:rPr lang="en-US" sz="1800" dirty="0">
                <a:solidFill>
                  <a:prstClr val="black"/>
                </a:solidFill>
                <a:latin typeface="Söhne"/>
              </a:rPr>
              <a:t>Aim for a balanced dataset, where the distribution of the dependent variable is as flat as possible.</a:t>
            </a:r>
          </a:p>
          <a:p>
            <a:pPr marL="457200" lvl="1"/>
            <a:endParaRPr lang="en-US" sz="1800" dirty="0">
              <a:solidFill>
                <a:prstClr val="black"/>
              </a:solidFill>
              <a:latin typeface="Söhne"/>
            </a:endParaRPr>
          </a:p>
          <a:p>
            <a:pPr marL="457200" lvl="1"/>
            <a:r>
              <a:rPr lang="en-US" sz="1800" b="1" dirty="0">
                <a:solidFill>
                  <a:srgbClr val="0070C0"/>
                </a:solidFill>
                <a:latin typeface="Söhne"/>
              </a:rPr>
              <a:t>Handle Missing Data: </a:t>
            </a:r>
            <a:r>
              <a:rPr lang="en-US" sz="1800" dirty="0">
                <a:solidFill>
                  <a:prstClr val="black"/>
                </a:solidFill>
                <a:latin typeface="Söhne"/>
              </a:rPr>
              <a:t>Utilize gap-filling techniques or remove entries with missing data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</a:br>
            <a:endParaRPr lang="en-US" sz="1800" dirty="0">
              <a:solidFill>
                <a:prstClr val="black"/>
              </a:solidFill>
              <a:latin typeface="Söhne"/>
            </a:endParaRP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EFA67CE-8F1E-BCB7-D8E9-A11A51101FD7}"/>
              </a:ext>
            </a:extLst>
          </p:cNvPr>
          <p:cNvGrpSpPr/>
          <p:nvPr/>
        </p:nvGrpSpPr>
        <p:grpSpPr>
          <a:xfrm>
            <a:off x="18962" y="28958"/>
            <a:ext cx="12118840" cy="915102"/>
            <a:chOff x="18962" y="28958"/>
            <a:chExt cx="12118840" cy="915102"/>
          </a:xfrm>
        </p:grpSpPr>
        <p:sp>
          <p:nvSpPr>
            <p:cNvPr id="4" name="Flowchart: Stored Data 3">
              <a:extLst>
                <a:ext uri="{FF2B5EF4-FFF2-40B4-BE49-F238E27FC236}">
                  <a16:creationId xmlns:a16="http://schemas.microsoft.com/office/drawing/2014/main" id="{A08BFBCD-7056-5239-F1F8-72851F234432}"/>
                </a:ext>
              </a:extLst>
            </p:cNvPr>
            <p:cNvSpPr/>
            <p:nvPr/>
          </p:nvSpPr>
          <p:spPr>
            <a:xfrm flipH="1">
              <a:off x="18962" y="29660"/>
              <a:ext cx="205740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Task Formulation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Flowchart: Stored Data 4">
              <a:extLst>
                <a:ext uri="{FF2B5EF4-FFF2-40B4-BE49-F238E27FC236}">
                  <a16:creationId xmlns:a16="http://schemas.microsoft.com/office/drawing/2014/main" id="{6E8C8837-2D7D-FCCC-6B0F-E2E962185066}"/>
                </a:ext>
              </a:extLst>
            </p:cNvPr>
            <p:cNvSpPr/>
            <p:nvPr/>
          </p:nvSpPr>
          <p:spPr>
            <a:xfrm flipH="1">
              <a:off x="1821533" y="28958"/>
              <a:ext cx="1920240" cy="914400"/>
            </a:xfrm>
            <a:prstGeom prst="flowChartOnlineStorag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Data 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Input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Flowchart: Stored Data 5">
              <a:extLst>
                <a:ext uri="{FF2B5EF4-FFF2-40B4-BE49-F238E27FC236}">
                  <a16:creationId xmlns:a16="http://schemas.microsoft.com/office/drawing/2014/main" id="{C2469331-8365-6D32-2475-4BE995DDB3DB}"/>
                </a:ext>
              </a:extLst>
            </p:cNvPr>
            <p:cNvSpPr/>
            <p:nvPr/>
          </p:nvSpPr>
          <p:spPr>
            <a:xfrm flipH="1">
              <a:off x="3478089" y="28958"/>
              <a:ext cx="196596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Data Processing</a:t>
              </a:r>
              <a:endParaRPr lang="en-A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Flowchart: Stored Data 6">
              <a:extLst>
                <a:ext uri="{FF2B5EF4-FFF2-40B4-BE49-F238E27FC236}">
                  <a16:creationId xmlns:a16="http://schemas.microsoft.com/office/drawing/2014/main" id="{C9239F2C-E1E1-E098-B771-6DA3761D32F2}"/>
                </a:ext>
              </a:extLst>
            </p:cNvPr>
            <p:cNvSpPr/>
            <p:nvPr/>
          </p:nvSpPr>
          <p:spPr>
            <a:xfrm flipH="1">
              <a:off x="5190400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Model Training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Flowchart: Stored Data 7">
              <a:extLst>
                <a:ext uri="{FF2B5EF4-FFF2-40B4-BE49-F238E27FC236}">
                  <a16:creationId xmlns:a16="http://schemas.microsoft.com/office/drawing/2014/main" id="{3EC96297-2BD7-F9CC-2F50-58B58D0E6719}"/>
                </a:ext>
              </a:extLst>
            </p:cNvPr>
            <p:cNvSpPr/>
            <p:nvPr/>
          </p:nvSpPr>
          <p:spPr>
            <a:xfrm flipH="1">
              <a:off x="6841692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Model Testing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Flowchart: Stored Data 8">
              <a:extLst>
                <a:ext uri="{FF2B5EF4-FFF2-40B4-BE49-F238E27FC236}">
                  <a16:creationId xmlns:a16="http://schemas.microsoft.com/office/drawing/2014/main" id="{F6E9615B-3026-25C4-CAEF-7FC7A1EF5743}"/>
                </a:ext>
              </a:extLst>
            </p:cNvPr>
            <p:cNvSpPr/>
            <p:nvPr/>
          </p:nvSpPr>
          <p:spPr>
            <a:xfrm flipH="1">
              <a:off x="8509396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Inference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Flowchart: Stored Data 9">
              <a:extLst>
                <a:ext uri="{FF2B5EF4-FFF2-40B4-BE49-F238E27FC236}">
                  <a16:creationId xmlns:a16="http://schemas.microsoft.com/office/drawing/2014/main" id="{AEDB5880-E1FF-56F7-131B-722F1DC98933}"/>
                </a:ext>
              </a:extLst>
            </p:cNvPr>
            <p:cNvSpPr/>
            <p:nvPr/>
          </p:nvSpPr>
          <p:spPr>
            <a:xfrm flipH="1">
              <a:off x="10171842" y="29660"/>
              <a:ext cx="196596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rgbClr val="7030A0">
                  <a:alpha val="40000"/>
                </a:srgb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Production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16FD4C0-AB45-096C-66AF-854A04E10D16}"/>
              </a:ext>
            </a:extLst>
          </p:cNvPr>
          <p:cNvSpPr txBox="1">
            <a:spLocks/>
          </p:cNvSpPr>
          <p:nvPr/>
        </p:nvSpPr>
        <p:spPr>
          <a:xfrm>
            <a:off x="639222" y="177889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/>
            <a:r>
              <a:rPr lang="en-US" sz="1800" b="1">
                <a:solidFill>
                  <a:srgbClr val="0070C0"/>
                </a:solidFill>
                <a:latin typeface="Söhne"/>
              </a:rPr>
              <a:t>Format your data</a:t>
            </a:r>
            <a:r>
              <a:rPr lang="en-US" sz="1800">
                <a:solidFill>
                  <a:prstClr val="black"/>
                </a:solidFill>
                <a:latin typeface="Söhne"/>
              </a:rPr>
              <a:t>: Ensure your data is in the correct format, tabular, gridded, graph, or a text file</a:t>
            </a:r>
            <a:endParaRPr lang="en-US" sz="1800" dirty="0">
              <a:solidFill>
                <a:prstClr val="black"/>
              </a:solidFill>
              <a:latin typeface="Söhne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11BDA28-33F3-9391-09D9-0E145B061728}"/>
              </a:ext>
            </a:extLst>
          </p:cNvPr>
          <p:cNvGrpSpPr/>
          <p:nvPr/>
        </p:nvGrpSpPr>
        <p:grpSpPr>
          <a:xfrm>
            <a:off x="8410486" y="1322375"/>
            <a:ext cx="547396" cy="611186"/>
            <a:chOff x="10056944" y="5736725"/>
            <a:chExt cx="914400" cy="914400"/>
          </a:xfrm>
        </p:grpSpPr>
        <p:pic>
          <p:nvPicPr>
            <p:cNvPr id="15" name="Graphic 14" descr="Connections with solid fill">
              <a:extLst>
                <a:ext uri="{FF2B5EF4-FFF2-40B4-BE49-F238E27FC236}">
                  <a16:creationId xmlns:a16="http://schemas.microsoft.com/office/drawing/2014/main" id="{1D8188BA-E7FB-05A7-2830-D39BC416F7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056944" y="5736725"/>
              <a:ext cx="914400" cy="914400"/>
            </a:xfrm>
            <a:prstGeom prst="rect">
              <a:avLst/>
            </a:prstGeom>
          </p:spPr>
        </p:pic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401F6D3-3DA5-8F99-9BA2-3DC6EC9136E0}"/>
                </a:ext>
              </a:extLst>
            </p:cNvPr>
            <p:cNvSpPr/>
            <p:nvPr/>
          </p:nvSpPr>
          <p:spPr>
            <a:xfrm>
              <a:off x="10439399" y="6182902"/>
              <a:ext cx="255999" cy="27699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582DB5C-9327-879F-C6D1-8865C83C97EF}"/>
                </a:ext>
              </a:extLst>
            </p:cNvPr>
            <p:cNvSpPr/>
            <p:nvPr/>
          </p:nvSpPr>
          <p:spPr>
            <a:xfrm>
              <a:off x="10644029" y="5814213"/>
              <a:ext cx="204627" cy="236397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4F5B958-A446-1DEB-C0FB-8A68383F546C}"/>
                </a:ext>
              </a:extLst>
            </p:cNvPr>
            <p:cNvSpPr/>
            <p:nvPr/>
          </p:nvSpPr>
          <p:spPr>
            <a:xfrm>
              <a:off x="10128353" y="6019079"/>
              <a:ext cx="204627" cy="236397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C5D92FA-2D91-5230-0741-736676660468}"/>
                </a:ext>
              </a:extLst>
            </p:cNvPr>
            <p:cNvSpPr/>
            <p:nvPr/>
          </p:nvSpPr>
          <p:spPr>
            <a:xfrm>
              <a:off x="10401214" y="5848878"/>
              <a:ext cx="137160" cy="13716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C161FDA-8F4F-757B-B99C-4595A9ADCF98}"/>
                </a:ext>
              </a:extLst>
            </p:cNvPr>
            <p:cNvSpPr/>
            <p:nvPr/>
          </p:nvSpPr>
          <p:spPr>
            <a:xfrm>
              <a:off x="10207459" y="6391563"/>
              <a:ext cx="137160" cy="13716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BF6F2E5-AD4E-BEC2-8CB9-EF50E2D2BB5E}"/>
                </a:ext>
              </a:extLst>
            </p:cNvPr>
            <p:cNvSpPr/>
            <p:nvPr/>
          </p:nvSpPr>
          <p:spPr>
            <a:xfrm>
              <a:off x="10770827" y="6122726"/>
              <a:ext cx="137160" cy="13716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22" name="Graphic 21" descr="Table with solid fill">
            <a:extLst>
              <a:ext uri="{FF2B5EF4-FFF2-40B4-BE49-F238E27FC236}">
                <a16:creationId xmlns:a16="http://schemas.microsoft.com/office/drawing/2014/main" id="{FE07C8CC-08AE-DF50-2302-24E78AF1FB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88742" y="1375005"/>
            <a:ext cx="601801" cy="601801"/>
          </a:xfrm>
          <a:prstGeom prst="rect">
            <a:avLst/>
          </a:prstGeom>
        </p:spPr>
      </p:pic>
      <p:pic>
        <p:nvPicPr>
          <p:cNvPr id="23" name="Graphic 22" descr="Images with solid fill">
            <a:extLst>
              <a:ext uri="{FF2B5EF4-FFF2-40B4-BE49-F238E27FC236}">
                <a16:creationId xmlns:a16="http://schemas.microsoft.com/office/drawing/2014/main" id="{2F47E92F-D8DD-0A91-CD18-0B3BBB5248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28018" y="1303773"/>
            <a:ext cx="601802" cy="601802"/>
          </a:xfrm>
          <a:prstGeom prst="rect">
            <a:avLst/>
          </a:prstGeom>
        </p:spPr>
      </p:pic>
      <p:pic>
        <p:nvPicPr>
          <p:cNvPr id="24" name="Graphic 23" descr="Paper with solid fill">
            <a:extLst>
              <a:ext uri="{FF2B5EF4-FFF2-40B4-BE49-F238E27FC236}">
                <a16:creationId xmlns:a16="http://schemas.microsoft.com/office/drawing/2014/main" id="{D151522A-F3C5-27EB-1481-202A16825DE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361118" y="1358179"/>
            <a:ext cx="547396" cy="54739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880CB325-2CC0-809E-E990-B65122D21C83}"/>
              </a:ext>
            </a:extLst>
          </p:cNvPr>
          <p:cNvSpPr txBox="1"/>
          <p:nvPr/>
        </p:nvSpPr>
        <p:spPr>
          <a:xfrm>
            <a:off x="1821533" y="6581001"/>
            <a:ext cx="103704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Typical Machine Learning Development Pipeline | ACCESS-NRI Forecasting and Prediction Community Working Group Event - 7 September 2023 | Sanaa Hobeichi </a:t>
            </a:r>
            <a:endParaRPr lang="en-A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524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F0DC-E3D3-D744-50F1-179B5ACB0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7720"/>
            <a:ext cx="10515600" cy="1325563"/>
          </a:xfrm>
        </p:spPr>
        <p:txBody>
          <a:bodyPr/>
          <a:lstStyle/>
          <a:p>
            <a:r>
              <a:rPr lang="en-US" sz="4400" dirty="0">
                <a:latin typeface="+mn-lt"/>
              </a:rPr>
              <a:t>Data Processing</a:t>
            </a:r>
            <a:endParaRPr lang="en-AU" dirty="0"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53BFC12-B644-1315-0E8D-62FB6D9AAF85}"/>
              </a:ext>
            </a:extLst>
          </p:cNvPr>
          <p:cNvGrpSpPr/>
          <p:nvPr/>
        </p:nvGrpSpPr>
        <p:grpSpPr>
          <a:xfrm>
            <a:off x="18962" y="28958"/>
            <a:ext cx="12118840" cy="915102"/>
            <a:chOff x="18962" y="28958"/>
            <a:chExt cx="12118840" cy="915102"/>
          </a:xfrm>
        </p:grpSpPr>
        <p:sp>
          <p:nvSpPr>
            <p:cNvPr id="5" name="Flowchart: Stored Data 4">
              <a:extLst>
                <a:ext uri="{FF2B5EF4-FFF2-40B4-BE49-F238E27FC236}">
                  <a16:creationId xmlns:a16="http://schemas.microsoft.com/office/drawing/2014/main" id="{DA93E324-3FCA-3597-5583-8C98416C09E1}"/>
                </a:ext>
              </a:extLst>
            </p:cNvPr>
            <p:cNvSpPr/>
            <p:nvPr/>
          </p:nvSpPr>
          <p:spPr>
            <a:xfrm flipH="1">
              <a:off x="18962" y="29660"/>
              <a:ext cx="205740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Task Formulation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Flowchart: Stored Data 5">
              <a:extLst>
                <a:ext uri="{FF2B5EF4-FFF2-40B4-BE49-F238E27FC236}">
                  <a16:creationId xmlns:a16="http://schemas.microsoft.com/office/drawing/2014/main" id="{F47B6196-15AD-7044-ADF0-E1629FD32065}"/>
                </a:ext>
              </a:extLst>
            </p:cNvPr>
            <p:cNvSpPr/>
            <p:nvPr/>
          </p:nvSpPr>
          <p:spPr>
            <a:xfrm flipH="1">
              <a:off x="1821533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Data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Input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Flowchart: Stored Data 6">
              <a:extLst>
                <a:ext uri="{FF2B5EF4-FFF2-40B4-BE49-F238E27FC236}">
                  <a16:creationId xmlns:a16="http://schemas.microsoft.com/office/drawing/2014/main" id="{8F06C489-8E3F-C576-6C6A-4E879E045E36}"/>
                </a:ext>
              </a:extLst>
            </p:cNvPr>
            <p:cNvSpPr/>
            <p:nvPr/>
          </p:nvSpPr>
          <p:spPr>
            <a:xfrm flipH="1">
              <a:off x="3478089" y="28958"/>
              <a:ext cx="1965960" cy="914400"/>
            </a:xfrm>
            <a:prstGeom prst="flowChartOnlineStorag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Data Processing</a:t>
              </a:r>
              <a:endParaRPr lang="en-A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Flowchart: Stored Data 7">
              <a:extLst>
                <a:ext uri="{FF2B5EF4-FFF2-40B4-BE49-F238E27FC236}">
                  <a16:creationId xmlns:a16="http://schemas.microsoft.com/office/drawing/2014/main" id="{83530E1A-3F7E-89A9-55BC-7ED2B26AFBA8}"/>
                </a:ext>
              </a:extLst>
            </p:cNvPr>
            <p:cNvSpPr/>
            <p:nvPr/>
          </p:nvSpPr>
          <p:spPr>
            <a:xfrm flipH="1">
              <a:off x="5190400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Model Training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Flowchart: Stored Data 8">
              <a:extLst>
                <a:ext uri="{FF2B5EF4-FFF2-40B4-BE49-F238E27FC236}">
                  <a16:creationId xmlns:a16="http://schemas.microsoft.com/office/drawing/2014/main" id="{6C1BC31B-2973-8DC5-4A75-1DD17FBABDBC}"/>
                </a:ext>
              </a:extLst>
            </p:cNvPr>
            <p:cNvSpPr/>
            <p:nvPr/>
          </p:nvSpPr>
          <p:spPr>
            <a:xfrm flipH="1">
              <a:off x="6841692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Model Testing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Flowchart: Stored Data 9">
              <a:extLst>
                <a:ext uri="{FF2B5EF4-FFF2-40B4-BE49-F238E27FC236}">
                  <a16:creationId xmlns:a16="http://schemas.microsoft.com/office/drawing/2014/main" id="{372039F5-EAE2-BE08-5567-239140A72D56}"/>
                </a:ext>
              </a:extLst>
            </p:cNvPr>
            <p:cNvSpPr/>
            <p:nvPr/>
          </p:nvSpPr>
          <p:spPr>
            <a:xfrm flipH="1">
              <a:off x="8509396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Inference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Flowchart: Stored Data 10">
              <a:extLst>
                <a:ext uri="{FF2B5EF4-FFF2-40B4-BE49-F238E27FC236}">
                  <a16:creationId xmlns:a16="http://schemas.microsoft.com/office/drawing/2014/main" id="{12470699-61DE-B659-96A0-A42C542DCC7C}"/>
                </a:ext>
              </a:extLst>
            </p:cNvPr>
            <p:cNvSpPr/>
            <p:nvPr/>
          </p:nvSpPr>
          <p:spPr>
            <a:xfrm flipH="1">
              <a:off x="10171842" y="29660"/>
              <a:ext cx="196596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rgbClr val="7030A0">
                  <a:alpha val="40000"/>
                </a:srgb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Production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5AD9CEC-888D-5573-897B-66364F1A45F5}"/>
              </a:ext>
            </a:extLst>
          </p:cNvPr>
          <p:cNvSpPr txBox="1"/>
          <p:nvPr/>
        </p:nvSpPr>
        <p:spPr>
          <a:xfrm>
            <a:off x="106530" y="1858874"/>
            <a:ext cx="1184757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  <a:t>Features encoding: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  <a:t> Convert categorical and time data into numerical output. ‘Encoding’ techniques can be used.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  <a:latin typeface="Söhne"/>
            </a:endParaRPr>
          </a:p>
          <a:p>
            <a:pPr lvl="1"/>
            <a:r>
              <a:rPr lang="en-US" b="1" dirty="0">
                <a:solidFill>
                  <a:srgbClr val="0070C0"/>
                </a:solidFill>
                <a:latin typeface="Söhne"/>
              </a:rPr>
              <a:t>Feature scaling: </a:t>
            </a:r>
            <a:r>
              <a:rPr lang="en-US" dirty="0">
                <a:solidFill>
                  <a:prstClr val="black"/>
                </a:solidFill>
                <a:latin typeface="Söhne"/>
              </a:rPr>
              <a:t>Most machine algorithms (except tree-based) perform better if all features are on the same scale.</a:t>
            </a:r>
          </a:p>
          <a:p>
            <a:pPr lvl="1"/>
            <a:r>
              <a:rPr lang="en-US" dirty="0">
                <a:solidFill>
                  <a:prstClr val="black"/>
                </a:solidFill>
                <a:latin typeface="Söhne"/>
              </a:rPr>
              <a:t>Common scaling techniques include </a:t>
            </a:r>
            <a:r>
              <a:rPr lang="en-US" i="1" dirty="0">
                <a:solidFill>
                  <a:prstClr val="black"/>
                </a:solidFill>
                <a:latin typeface="Söhne"/>
              </a:rPr>
              <a:t>standardization</a:t>
            </a:r>
            <a:r>
              <a:rPr lang="en-US" dirty="0">
                <a:solidFill>
                  <a:prstClr val="black"/>
                </a:solidFill>
                <a:latin typeface="Söhne"/>
              </a:rPr>
              <a:t> (e.g., z-score normalization) or </a:t>
            </a:r>
            <a:r>
              <a:rPr lang="en-US" i="1" dirty="0">
                <a:solidFill>
                  <a:prstClr val="black"/>
                </a:solidFill>
                <a:latin typeface="Söhne"/>
              </a:rPr>
              <a:t>normalization</a:t>
            </a:r>
            <a:r>
              <a:rPr lang="en-US" dirty="0">
                <a:solidFill>
                  <a:prstClr val="black"/>
                </a:solidFill>
                <a:latin typeface="Söhne"/>
              </a:rPr>
              <a:t> (e.g., min-max scaling)</a:t>
            </a:r>
          </a:p>
          <a:p>
            <a:pPr lvl="1"/>
            <a:endParaRPr lang="en-US" dirty="0">
              <a:solidFill>
                <a:prstClr val="black"/>
              </a:solidFill>
              <a:latin typeface="Söhne"/>
            </a:endParaRPr>
          </a:p>
          <a:p>
            <a:pPr lvl="1"/>
            <a:r>
              <a:rPr lang="en-US" b="1" dirty="0">
                <a:solidFill>
                  <a:srgbClr val="0070C0"/>
                </a:solidFill>
                <a:latin typeface="Söhne"/>
              </a:rPr>
              <a:t>Feature Selection: </a:t>
            </a:r>
            <a:r>
              <a:rPr lang="en-US" dirty="0">
                <a:solidFill>
                  <a:prstClr val="black"/>
                </a:solidFill>
                <a:latin typeface="Söhne"/>
              </a:rPr>
              <a:t>Discarding irrelevant features can help reducing model complexity and potentially improving </a:t>
            </a:r>
            <a:r>
              <a:rPr lang="en-US" dirty="0" err="1">
                <a:solidFill>
                  <a:prstClr val="black"/>
                </a:solidFill>
                <a:latin typeface="Söhne"/>
              </a:rPr>
              <a:t>generalisation</a:t>
            </a:r>
            <a:r>
              <a:rPr lang="en-US" dirty="0">
                <a:solidFill>
                  <a:prstClr val="black"/>
                </a:solidFill>
                <a:latin typeface="Söhne"/>
              </a:rPr>
              <a:t>.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öhne"/>
              </a:rPr>
              <a:t>Techniques like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öhne"/>
              </a:rPr>
              <a:t>f</a:t>
            </a:r>
            <a:r>
              <a:rPr lang="en-US" i="1" dirty="0" err="1">
                <a:solidFill>
                  <a:prstClr val="black"/>
                </a:solidFill>
                <a:latin typeface="Söhne"/>
              </a:rPr>
              <a:t>eature</a:t>
            </a:r>
            <a:r>
              <a:rPr lang="en-US" i="1" dirty="0">
                <a:solidFill>
                  <a:prstClr val="black"/>
                </a:solidFill>
                <a:latin typeface="Söhne"/>
              </a:rPr>
              <a:t> importance</a:t>
            </a:r>
            <a:r>
              <a:rPr lang="en-US" dirty="0">
                <a:solidFill>
                  <a:prstClr val="black"/>
                </a:solidFill>
                <a:latin typeface="Söhne"/>
              </a:rPr>
              <a:t> can be used to identify useful features</a:t>
            </a:r>
          </a:p>
          <a:p>
            <a:pPr lvl="1"/>
            <a:br>
              <a:rPr lang="en-US" b="1" dirty="0">
                <a:solidFill>
                  <a:srgbClr val="0070C0"/>
                </a:solidFill>
                <a:latin typeface="Söhne"/>
              </a:rPr>
            </a:br>
            <a:r>
              <a:rPr lang="en-US" b="1" dirty="0">
                <a:solidFill>
                  <a:srgbClr val="0070C0"/>
                </a:solidFill>
                <a:latin typeface="Söhne"/>
              </a:rPr>
              <a:t>Consider data imbalance: </a:t>
            </a:r>
            <a:r>
              <a:rPr lang="en-US" dirty="0">
                <a:latin typeface="Söhne"/>
              </a:rPr>
              <a:t>If the classes in the dependent variable are imbalanced, meaning one class has significantly more samples than the other, it can lead to biased predictions. </a:t>
            </a:r>
          </a:p>
          <a:p>
            <a:pPr lvl="1"/>
            <a:r>
              <a:rPr lang="en-US" dirty="0">
                <a:latin typeface="Söhne"/>
              </a:rPr>
              <a:t>Techniques like </a:t>
            </a:r>
            <a:r>
              <a:rPr lang="en-US" i="1" dirty="0" err="1">
                <a:latin typeface="Söhne"/>
              </a:rPr>
              <a:t>upsampling</a:t>
            </a:r>
            <a:r>
              <a:rPr lang="en-US" dirty="0">
                <a:latin typeface="Söhne"/>
              </a:rPr>
              <a:t> the minority class or </a:t>
            </a:r>
            <a:r>
              <a:rPr lang="en-US" i="1" dirty="0" err="1">
                <a:latin typeface="Söhne"/>
              </a:rPr>
              <a:t>downsampling</a:t>
            </a:r>
            <a:r>
              <a:rPr lang="en-US" dirty="0">
                <a:latin typeface="Söhne"/>
              </a:rPr>
              <a:t> the majority class can be employed to balance the dataset</a:t>
            </a:r>
            <a:endParaRPr lang="en-US" dirty="0">
              <a:solidFill>
                <a:prstClr val="black"/>
              </a:solidFill>
              <a:latin typeface="Söhne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öhne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9E305E-6F50-746E-4ACD-AAB3754BD67B}"/>
              </a:ext>
            </a:extLst>
          </p:cNvPr>
          <p:cNvSpPr txBox="1"/>
          <p:nvPr/>
        </p:nvSpPr>
        <p:spPr>
          <a:xfrm>
            <a:off x="1821533" y="6581001"/>
            <a:ext cx="103704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Typical Machine Learning Development Pipeline | ACCESS-NRI Forecasting and Prediction Community Working Group Event - 7 September 2023 | Sanaa Hobeichi </a:t>
            </a:r>
            <a:endParaRPr lang="en-A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772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F0DC-E3D3-D744-50F1-179B5ACB0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8871"/>
            <a:ext cx="10515600" cy="1325563"/>
          </a:xfrm>
        </p:spPr>
        <p:txBody>
          <a:bodyPr/>
          <a:lstStyle/>
          <a:p>
            <a:r>
              <a:rPr lang="en-US" sz="4400" dirty="0">
                <a:latin typeface="+mn-lt"/>
              </a:rPr>
              <a:t>Model Training</a:t>
            </a:r>
            <a:endParaRPr lang="en-AU" dirty="0"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4F0B36B-0F0C-A471-ACE4-FAFF4A6207DA}"/>
              </a:ext>
            </a:extLst>
          </p:cNvPr>
          <p:cNvGrpSpPr/>
          <p:nvPr/>
        </p:nvGrpSpPr>
        <p:grpSpPr>
          <a:xfrm>
            <a:off x="18962" y="28958"/>
            <a:ext cx="12118840" cy="915102"/>
            <a:chOff x="18962" y="28958"/>
            <a:chExt cx="12118840" cy="915102"/>
          </a:xfrm>
        </p:grpSpPr>
        <p:sp>
          <p:nvSpPr>
            <p:cNvPr id="5" name="Flowchart: Stored Data 4">
              <a:extLst>
                <a:ext uri="{FF2B5EF4-FFF2-40B4-BE49-F238E27FC236}">
                  <a16:creationId xmlns:a16="http://schemas.microsoft.com/office/drawing/2014/main" id="{0D3BFD7E-8525-C639-3516-48724752830F}"/>
                </a:ext>
              </a:extLst>
            </p:cNvPr>
            <p:cNvSpPr/>
            <p:nvPr/>
          </p:nvSpPr>
          <p:spPr>
            <a:xfrm flipH="1">
              <a:off x="18962" y="29660"/>
              <a:ext cx="205740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Task Formulation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Flowchart: Stored Data 5">
              <a:extLst>
                <a:ext uri="{FF2B5EF4-FFF2-40B4-BE49-F238E27FC236}">
                  <a16:creationId xmlns:a16="http://schemas.microsoft.com/office/drawing/2014/main" id="{A48D2664-C41B-E892-0CE1-8F049BBB0437}"/>
                </a:ext>
              </a:extLst>
            </p:cNvPr>
            <p:cNvSpPr/>
            <p:nvPr/>
          </p:nvSpPr>
          <p:spPr>
            <a:xfrm flipH="1">
              <a:off x="1821533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Data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Input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Flowchart: Stored Data 6">
              <a:extLst>
                <a:ext uri="{FF2B5EF4-FFF2-40B4-BE49-F238E27FC236}">
                  <a16:creationId xmlns:a16="http://schemas.microsoft.com/office/drawing/2014/main" id="{57D0967D-EEAB-D36B-ECF3-851DA68E3BB1}"/>
                </a:ext>
              </a:extLst>
            </p:cNvPr>
            <p:cNvSpPr/>
            <p:nvPr/>
          </p:nvSpPr>
          <p:spPr>
            <a:xfrm flipH="1">
              <a:off x="3478089" y="28958"/>
              <a:ext cx="196596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Data Processing</a:t>
              </a:r>
              <a:endParaRPr lang="en-A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Flowchart: Stored Data 7">
              <a:extLst>
                <a:ext uri="{FF2B5EF4-FFF2-40B4-BE49-F238E27FC236}">
                  <a16:creationId xmlns:a16="http://schemas.microsoft.com/office/drawing/2014/main" id="{F0FD4E9B-E98A-0B99-5790-28F8B1F8A0B1}"/>
                </a:ext>
              </a:extLst>
            </p:cNvPr>
            <p:cNvSpPr/>
            <p:nvPr/>
          </p:nvSpPr>
          <p:spPr>
            <a:xfrm flipH="1">
              <a:off x="5190400" y="28958"/>
              <a:ext cx="1920240" cy="914400"/>
            </a:xfrm>
            <a:prstGeom prst="flowChartOnlineStorag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Model Training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Flowchart: Stored Data 8">
              <a:extLst>
                <a:ext uri="{FF2B5EF4-FFF2-40B4-BE49-F238E27FC236}">
                  <a16:creationId xmlns:a16="http://schemas.microsoft.com/office/drawing/2014/main" id="{102D31FB-7875-C1B9-C27B-B15A7C82EF93}"/>
                </a:ext>
              </a:extLst>
            </p:cNvPr>
            <p:cNvSpPr/>
            <p:nvPr/>
          </p:nvSpPr>
          <p:spPr>
            <a:xfrm flipH="1">
              <a:off x="6841692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Model Testing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Flowchart: Stored Data 9">
              <a:extLst>
                <a:ext uri="{FF2B5EF4-FFF2-40B4-BE49-F238E27FC236}">
                  <a16:creationId xmlns:a16="http://schemas.microsoft.com/office/drawing/2014/main" id="{A2E02094-E7D3-AC25-E596-98734C3DED6D}"/>
                </a:ext>
              </a:extLst>
            </p:cNvPr>
            <p:cNvSpPr/>
            <p:nvPr/>
          </p:nvSpPr>
          <p:spPr>
            <a:xfrm flipH="1">
              <a:off x="8509396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Inference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Flowchart: Stored Data 10">
              <a:extLst>
                <a:ext uri="{FF2B5EF4-FFF2-40B4-BE49-F238E27FC236}">
                  <a16:creationId xmlns:a16="http://schemas.microsoft.com/office/drawing/2014/main" id="{EDADF9C5-1630-ED95-3ABD-317C246B8131}"/>
                </a:ext>
              </a:extLst>
            </p:cNvPr>
            <p:cNvSpPr/>
            <p:nvPr/>
          </p:nvSpPr>
          <p:spPr>
            <a:xfrm flipH="1">
              <a:off x="10171842" y="29660"/>
              <a:ext cx="196596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rgbClr val="7030A0">
                  <a:alpha val="40000"/>
                </a:srgb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Production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055BF5F7-21DC-F310-1BB8-323523B6C087}"/>
              </a:ext>
            </a:extLst>
          </p:cNvPr>
          <p:cNvSpPr txBox="1"/>
          <p:nvPr/>
        </p:nvSpPr>
        <p:spPr>
          <a:xfrm>
            <a:off x="532471" y="1988203"/>
            <a:ext cx="101057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Söhne"/>
              </a:rPr>
              <a:t>S</a:t>
            </a:r>
            <a:r>
              <a:rPr lang="en-US" b="0" i="0" dirty="0">
                <a:effectLst/>
                <a:latin typeface="Söhne"/>
              </a:rPr>
              <a:t>plit the dataset into three separate subsets for training, validation, and testing.</a:t>
            </a:r>
            <a:endParaRPr lang="en-A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3EF478-F137-5A35-7870-E6F9CF0ABB4C}"/>
              </a:ext>
            </a:extLst>
          </p:cNvPr>
          <p:cNvSpPr txBox="1"/>
          <p:nvPr/>
        </p:nvSpPr>
        <p:spPr>
          <a:xfrm>
            <a:off x="541468" y="4761954"/>
            <a:ext cx="110337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effectLst/>
                <a:latin typeface="Söhne"/>
              </a:rPr>
              <a:t>A common split is 70% for training, 10% for validation, and </a:t>
            </a:r>
            <a:r>
              <a:rPr lang="en-US" dirty="0">
                <a:latin typeface="Söhne"/>
              </a:rPr>
              <a:t>20</a:t>
            </a:r>
            <a:r>
              <a:rPr lang="en-US" b="0" i="0" dirty="0">
                <a:effectLst/>
                <a:latin typeface="Söhne"/>
              </a:rPr>
              <a:t>% for testing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Söhne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effectLst/>
                <a:latin typeface="Söhne"/>
              </a:rPr>
              <a:t>Data splitting should generally be done at random to ensure that each set is a representative sample of the whole. However, for time-series data, the splitting should respect the chronological order of the data.</a:t>
            </a:r>
            <a:endParaRPr lang="en-US" dirty="0">
              <a:latin typeface="Söhne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572865-5C22-1A9B-5DA1-8D1D23AB8534}"/>
              </a:ext>
            </a:extLst>
          </p:cNvPr>
          <p:cNvSpPr txBox="1"/>
          <p:nvPr/>
        </p:nvSpPr>
        <p:spPr>
          <a:xfrm>
            <a:off x="541468" y="2437509"/>
            <a:ext cx="1121841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rgbClr val="0070C0"/>
                </a:solidFill>
                <a:latin typeface="Söhne"/>
              </a:rPr>
              <a:t>Train Set: </a:t>
            </a:r>
            <a:r>
              <a:rPr lang="en-US" b="0" i="0" dirty="0">
                <a:effectLst/>
                <a:latin typeface="Söhne"/>
              </a:rPr>
              <a:t>This subset is used for the actual training of the model.</a:t>
            </a:r>
          </a:p>
          <a:p>
            <a:pPr algn="l"/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en-US" b="1" dirty="0">
                <a:solidFill>
                  <a:srgbClr val="0070C0"/>
                </a:solidFill>
                <a:latin typeface="Söhne"/>
              </a:rPr>
              <a:t>Validation Set: </a:t>
            </a:r>
            <a:r>
              <a:rPr lang="en-US" dirty="0">
                <a:latin typeface="Söhne"/>
              </a:rPr>
              <a:t>used to evaluate the model's performance with different hyperparameter configurations (e.g., learning rate, number of layers, loss function…). Select the best-performing configuration</a:t>
            </a:r>
            <a:endParaRPr lang="en-US" b="0" i="0" dirty="0">
              <a:effectLst/>
              <a:latin typeface="Söhne"/>
            </a:endParaRPr>
          </a:p>
          <a:p>
            <a:pPr algn="l"/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en-US" b="1" dirty="0">
                <a:solidFill>
                  <a:srgbClr val="0070C0"/>
                </a:solidFill>
                <a:latin typeface="Söhne"/>
              </a:rPr>
              <a:t>Test Set: </a:t>
            </a:r>
            <a:r>
              <a:rPr lang="en-US" b="0" i="0" dirty="0">
                <a:effectLst/>
                <a:latin typeface="Söhne"/>
              </a:rPr>
              <a:t>This subset is used after the model has been trained and tuned. It provides an unbiased estimate of the model’s performance on unseen data.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431D9A-3406-4D2B-261F-8E05C3B14F74}"/>
              </a:ext>
            </a:extLst>
          </p:cNvPr>
          <p:cNvSpPr txBox="1"/>
          <p:nvPr/>
        </p:nvSpPr>
        <p:spPr>
          <a:xfrm>
            <a:off x="1821533" y="6581001"/>
            <a:ext cx="103704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Typical Machine Learning Development Pipeline | ACCESS-NRI Forecasting and Prediction Community Working Group Event - 7 September 2023 | Sanaa Hobeichi </a:t>
            </a:r>
            <a:endParaRPr lang="en-A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65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F0DC-E3D3-D744-50F1-179B5ACB0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8872"/>
            <a:ext cx="10515600" cy="1325563"/>
          </a:xfrm>
        </p:spPr>
        <p:txBody>
          <a:bodyPr/>
          <a:lstStyle/>
          <a:p>
            <a:r>
              <a:rPr lang="en-US" sz="4400" dirty="0">
                <a:latin typeface="+mn-lt"/>
              </a:rPr>
              <a:t>Model Testing</a:t>
            </a:r>
            <a:endParaRPr lang="en-AU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ED7D5-6EB6-7C1D-CD0C-8C6A481F1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22" y="2114435"/>
            <a:ext cx="10515600" cy="4351338"/>
          </a:xfrm>
        </p:spPr>
        <p:txBody>
          <a:bodyPr>
            <a:normAutofit/>
          </a:bodyPr>
          <a:lstStyle/>
          <a:p>
            <a:r>
              <a:rPr lang="en-US" sz="1800" dirty="0"/>
              <a:t>Ensure that you test your model on both common scenarios and </a:t>
            </a:r>
            <a:r>
              <a:rPr lang="en-US" sz="1800" b="1" dirty="0"/>
              <a:t>edge cases</a:t>
            </a:r>
            <a:r>
              <a:rPr lang="en-US" sz="1800" dirty="0"/>
              <a:t>, including outliers.</a:t>
            </a:r>
          </a:p>
          <a:p>
            <a:r>
              <a:rPr lang="en-US" sz="1800" dirty="0"/>
              <a:t>Conduct a detailed and thorough evaluation of the model's performance across </a:t>
            </a:r>
            <a:r>
              <a:rPr lang="en-US" sz="1800" b="1" dirty="0"/>
              <a:t>various metrics</a:t>
            </a:r>
            <a:r>
              <a:rPr lang="en-US" sz="1800" dirty="0"/>
              <a:t>.</a:t>
            </a:r>
          </a:p>
          <a:p>
            <a:r>
              <a:rPr lang="en-US" sz="1800" dirty="0"/>
              <a:t>Is ML appropriate for the problem at hand? </a:t>
            </a:r>
          </a:p>
          <a:p>
            <a:r>
              <a:rPr lang="en-US" sz="1800" dirty="0"/>
              <a:t>Does the proposed model offer a </a:t>
            </a:r>
            <a:r>
              <a:rPr lang="en-US" sz="1800" b="1" dirty="0"/>
              <a:t>clear improvement </a:t>
            </a:r>
            <a:r>
              <a:rPr lang="en-US" sz="1800" dirty="0"/>
              <a:t>over the best existing solution in any of the following aspects? </a:t>
            </a:r>
            <a:r>
              <a:rPr lang="en-US" sz="1800" dirty="0">
                <a:solidFill>
                  <a:schemeClr val="accent1"/>
                </a:solidFill>
              </a:rPr>
              <a:t>Performance, speed, cost, or ease of Implementation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15A1FE4-247C-436F-19DC-2200E5793673}"/>
              </a:ext>
            </a:extLst>
          </p:cNvPr>
          <p:cNvGrpSpPr/>
          <p:nvPr/>
        </p:nvGrpSpPr>
        <p:grpSpPr>
          <a:xfrm>
            <a:off x="18962" y="28958"/>
            <a:ext cx="12118840" cy="915102"/>
            <a:chOff x="18962" y="28958"/>
            <a:chExt cx="12118840" cy="915102"/>
          </a:xfrm>
        </p:grpSpPr>
        <p:sp>
          <p:nvSpPr>
            <p:cNvPr id="5" name="Flowchart: Stored Data 4">
              <a:extLst>
                <a:ext uri="{FF2B5EF4-FFF2-40B4-BE49-F238E27FC236}">
                  <a16:creationId xmlns:a16="http://schemas.microsoft.com/office/drawing/2014/main" id="{A5B552FF-8FE5-82DF-4DF2-C536541641FE}"/>
                </a:ext>
              </a:extLst>
            </p:cNvPr>
            <p:cNvSpPr/>
            <p:nvPr/>
          </p:nvSpPr>
          <p:spPr>
            <a:xfrm flipH="1">
              <a:off x="18962" y="29660"/>
              <a:ext cx="205740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Task Formulation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Flowchart: Stored Data 5">
              <a:extLst>
                <a:ext uri="{FF2B5EF4-FFF2-40B4-BE49-F238E27FC236}">
                  <a16:creationId xmlns:a16="http://schemas.microsoft.com/office/drawing/2014/main" id="{D5157402-A92F-B494-13CB-56B0FC26D30C}"/>
                </a:ext>
              </a:extLst>
            </p:cNvPr>
            <p:cNvSpPr/>
            <p:nvPr/>
          </p:nvSpPr>
          <p:spPr>
            <a:xfrm flipH="1">
              <a:off x="1821533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Data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Input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Flowchart: Stored Data 6">
              <a:extLst>
                <a:ext uri="{FF2B5EF4-FFF2-40B4-BE49-F238E27FC236}">
                  <a16:creationId xmlns:a16="http://schemas.microsoft.com/office/drawing/2014/main" id="{579CDF17-E486-9B83-B4C9-DAB10F1993C1}"/>
                </a:ext>
              </a:extLst>
            </p:cNvPr>
            <p:cNvSpPr/>
            <p:nvPr/>
          </p:nvSpPr>
          <p:spPr>
            <a:xfrm flipH="1">
              <a:off x="3478089" y="28958"/>
              <a:ext cx="196596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Data Processing</a:t>
              </a:r>
              <a:endParaRPr lang="en-A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Flowchart: Stored Data 7">
              <a:extLst>
                <a:ext uri="{FF2B5EF4-FFF2-40B4-BE49-F238E27FC236}">
                  <a16:creationId xmlns:a16="http://schemas.microsoft.com/office/drawing/2014/main" id="{CDFE5E11-344B-2E78-60AB-45EE60CA3F1E}"/>
                </a:ext>
              </a:extLst>
            </p:cNvPr>
            <p:cNvSpPr/>
            <p:nvPr/>
          </p:nvSpPr>
          <p:spPr>
            <a:xfrm flipH="1">
              <a:off x="5190400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Model Training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Flowchart: Stored Data 8">
              <a:extLst>
                <a:ext uri="{FF2B5EF4-FFF2-40B4-BE49-F238E27FC236}">
                  <a16:creationId xmlns:a16="http://schemas.microsoft.com/office/drawing/2014/main" id="{EFE1415C-200E-9AEA-E100-D02966BFBA6D}"/>
                </a:ext>
              </a:extLst>
            </p:cNvPr>
            <p:cNvSpPr/>
            <p:nvPr/>
          </p:nvSpPr>
          <p:spPr>
            <a:xfrm flipH="1">
              <a:off x="6841692" y="28958"/>
              <a:ext cx="1920240" cy="914400"/>
            </a:xfrm>
            <a:prstGeom prst="flowChartOnlineStorag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Model Testing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Flowchart: Stored Data 9">
              <a:extLst>
                <a:ext uri="{FF2B5EF4-FFF2-40B4-BE49-F238E27FC236}">
                  <a16:creationId xmlns:a16="http://schemas.microsoft.com/office/drawing/2014/main" id="{CB57AD34-14C6-76DC-629A-B2E7D80AFBD8}"/>
                </a:ext>
              </a:extLst>
            </p:cNvPr>
            <p:cNvSpPr/>
            <p:nvPr/>
          </p:nvSpPr>
          <p:spPr>
            <a:xfrm flipH="1">
              <a:off x="8509396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Inference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Flowchart: Stored Data 10">
              <a:extLst>
                <a:ext uri="{FF2B5EF4-FFF2-40B4-BE49-F238E27FC236}">
                  <a16:creationId xmlns:a16="http://schemas.microsoft.com/office/drawing/2014/main" id="{E8870609-2FFE-E2CD-EBA2-0E41AD887F03}"/>
                </a:ext>
              </a:extLst>
            </p:cNvPr>
            <p:cNvSpPr/>
            <p:nvPr/>
          </p:nvSpPr>
          <p:spPr>
            <a:xfrm flipH="1">
              <a:off x="10171842" y="29660"/>
              <a:ext cx="196596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rgbClr val="7030A0">
                  <a:alpha val="40000"/>
                </a:srgb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Production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1A8560A7-9881-58F1-0EB9-89F2109F5AB2}"/>
              </a:ext>
            </a:extLst>
          </p:cNvPr>
          <p:cNvSpPr txBox="1"/>
          <p:nvPr/>
        </p:nvSpPr>
        <p:spPr>
          <a:xfrm>
            <a:off x="1821533" y="6581001"/>
            <a:ext cx="103704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Typical Machine Learning Development Pipeline | ACCESS-NRI Forecasting and Prediction Community Working Group Event - 7 September 2023 | Sanaa Hobeichi </a:t>
            </a:r>
            <a:endParaRPr lang="en-A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59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AC34E-0170-38EC-B4C7-D4849B0A4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>
                <a:latin typeface="+mn-lt"/>
              </a:rPr>
              <a:t>What should be done if the model performs poorly during testing?</a:t>
            </a:r>
            <a:br>
              <a:rPr lang="en-AU" dirty="0"/>
            </a:br>
            <a:endParaRPr lang="en-AU" dirty="0"/>
          </a:p>
        </p:txBody>
      </p:sp>
      <p:sp>
        <p:nvSpPr>
          <p:cNvPr id="5" name="Flowchart: Stored Data 4">
            <a:extLst>
              <a:ext uri="{FF2B5EF4-FFF2-40B4-BE49-F238E27FC236}">
                <a16:creationId xmlns:a16="http://schemas.microsoft.com/office/drawing/2014/main" id="{7DB68B49-D020-0864-C845-829C4E35493A}"/>
              </a:ext>
            </a:extLst>
          </p:cNvPr>
          <p:cNvSpPr/>
          <p:nvPr/>
        </p:nvSpPr>
        <p:spPr>
          <a:xfrm flipH="1">
            <a:off x="-21928" y="2676222"/>
            <a:ext cx="2057400" cy="18288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Task Formulation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6" name="Flowchart: Stored Data 5">
            <a:extLst>
              <a:ext uri="{FF2B5EF4-FFF2-40B4-BE49-F238E27FC236}">
                <a16:creationId xmlns:a16="http://schemas.microsoft.com/office/drawing/2014/main" id="{90EC7D07-FFC2-25F1-27A8-F95D9A12A9DC}"/>
              </a:ext>
            </a:extLst>
          </p:cNvPr>
          <p:cNvSpPr/>
          <p:nvPr/>
        </p:nvSpPr>
        <p:spPr>
          <a:xfrm flipH="1">
            <a:off x="1780643" y="2675520"/>
            <a:ext cx="1920240" cy="18288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 </a:t>
            </a:r>
          </a:p>
          <a:p>
            <a:pPr algn="ctr"/>
            <a:r>
              <a:rPr lang="en-US" b="1">
                <a:solidFill>
                  <a:schemeClr val="tx1"/>
                </a:solidFill>
              </a:rPr>
              <a:t>Input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7" name="Flowchart: Stored Data 6">
            <a:extLst>
              <a:ext uri="{FF2B5EF4-FFF2-40B4-BE49-F238E27FC236}">
                <a16:creationId xmlns:a16="http://schemas.microsoft.com/office/drawing/2014/main" id="{545FF53B-6795-523E-1898-D7C2E23D14E6}"/>
              </a:ext>
            </a:extLst>
          </p:cNvPr>
          <p:cNvSpPr/>
          <p:nvPr/>
        </p:nvSpPr>
        <p:spPr>
          <a:xfrm flipH="1">
            <a:off x="3437199" y="2675520"/>
            <a:ext cx="1965960" cy="18288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 Cleansing </a:t>
            </a:r>
            <a:r>
              <a:rPr lang="en-US" b="1">
                <a:solidFill>
                  <a:schemeClr val="tx1"/>
                </a:solidFill>
              </a:rPr>
              <a:t>and Processing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8" name="Flowchart: Stored Data 7">
            <a:extLst>
              <a:ext uri="{FF2B5EF4-FFF2-40B4-BE49-F238E27FC236}">
                <a16:creationId xmlns:a16="http://schemas.microsoft.com/office/drawing/2014/main" id="{1FBAB51F-4111-44C8-8481-692E1D3C5E84}"/>
              </a:ext>
            </a:extLst>
          </p:cNvPr>
          <p:cNvSpPr/>
          <p:nvPr/>
        </p:nvSpPr>
        <p:spPr>
          <a:xfrm flipH="1">
            <a:off x="5149510" y="2675520"/>
            <a:ext cx="1920240" cy="18288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Model Training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9" name="Flowchart: Stored Data 8">
            <a:extLst>
              <a:ext uri="{FF2B5EF4-FFF2-40B4-BE49-F238E27FC236}">
                <a16:creationId xmlns:a16="http://schemas.microsoft.com/office/drawing/2014/main" id="{ECF65A32-B39D-BC87-3639-A38ECDEFE2E9}"/>
              </a:ext>
            </a:extLst>
          </p:cNvPr>
          <p:cNvSpPr/>
          <p:nvPr/>
        </p:nvSpPr>
        <p:spPr>
          <a:xfrm flipH="1">
            <a:off x="6800802" y="2675520"/>
            <a:ext cx="1920240" cy="18288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Model Testing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0" name="Flowchart: Stored Data 9">
            <a:extLst>
              <a:ext uri="{FF2B5EF4-FFF2-40B4-BE49-F238E27FC236}">
                <a16:creationId xmlns:a16="http://schemas.microsoft.com/office/drawing/2014/main" id="{3DCFDB8C-224A-42BC-CABF-D774A67C6EF7}"/>
              </a:ext>
            </a:extLst>
          </p:cNvPr>
          <p:cNvSpPr/>
          <p:nvPr/>
        </p:nvSpPr>
        <p:spPr>
          <a:xfrm flipH="1">
            <a:off x="8468506" y="2675520"/>
            <a:ext cx="1920240" cy="18288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Inference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1" name="Flowchart: Stored Data 10">
            <a:extLst>
              <a:ext uri="{FF2B5EF4-FFF2-40B4-BE49-F238E27FC236}">
                <a16:creationId xmlns:a16="http://schemas.microsoft.com/office/drawing/2014/main" id="{EEB7655B-58B0-9480-ACAC-3D6E43421360}"/>
              </a:ext>
            </a:extLst>
          </p:cNvPr>
          <p:cNvSpPr/>
          <p:nvPr/>
        </p:nvSpPr>
        <p:spPr>
          <a:xfrm flipH="1">
            <a:off x="10130952" y="2676222"/>
            <a:ext cx="1965960" cy="18288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rgbClr val="7030A0">
                <a:alpha val="4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Production</a:t>
            </a:r>
            <a:endParaRPr lang="en-AU" b="1" dirty="0">
              <a:solidFill>
                <a:schemeClr val="tx1"/>
              </a:solidFill>
            </a:endParaRP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6E62B6FA-57B9-13EB-C6C3-FC103323824B}"/>
              </a:ext>
            </a:extLst>
          </p:cNvPr>
          <p:cNvCxnSpPr>
            <a:stCxn id="9" idx="0"/>
            <a:endCxn id="5" idx="0"/>
          </p:cNvCxnSpPr>
          <p:nvPr/>
        </p:nvCxnSpPr>
        <p:spPr>
          <a:xfrm rot="16200000" flipH="1" flipV="1">
            <a:off x="4383496" y="-701204"/>
            <a:ext cx="702" cy="6754150"/>
          </a:xfrm>
          <a:prstGeom prst="curvedConnector3">
            <a:avLst>
              <a:gd name="adj1" fmla="val -154877920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Curved 27">
            <a:extLst>
              <a:ext uri="{FF2B5EF4-FFF2-40B4-BE49-F238E27FC236}">
                <a16:creationId xmlns:a16="http://schemas.microsoft.com/office/drawing/2014/main" id="{93FD5929-1CCC-EEBA-4BF3-51F19349EE44}"/>
              </a:ext>
            </a:extLst>
          </p:cNvPr>
          <p:cNvCxnSpPr>
            <a:cxnSpLocks/>
          </p:cNvCxnSpPr>
          <p:nvPr/>
        </p:nvCxnSpPr>
        <p:spPr>
          <a:xfrm rot="16200000" flipV="1">
            <a:off x="5250843" y="165439"/>
            <a:ext cx="12700" cy="5020159"/>
          </a:xfrm>
          <a:prstGeom prst="curvedConnector3">
            <a:avLst>
              <a:gd name="adj1" fmla="val 4346323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A630E263-8DD7-F017-EEF3-59F3D9E4A8BA}"/>
              </a:ext>
            </a:extLst>
          </p:cNvPr>
          <p:cNvCxnSpPr>
            <a:cxnSpLocks/>
          </p:cNvCxnSpPr>
          <p:nvPr/>
        </p:nvCxnSpPr>
        <p:spPr>
          <a:xfrm rot="16200000" flipV="1">
            <a:off x="6090551" y="1005145"/>
            <a:ext cx="12700" cy="3340743"/>
          </a:xfrm>
          <a:prstGeom prst="curvedConnector3">
            <a:avLst>
              <a:gd name="adj1" fmla="val 2414614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4AFF203-E985-F00E-64A0-6CB75E634524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7760922" y="4504320"/>
            <a:ext cx="0" cy="432847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C926232C-1E9C-2EE5-9B7B-0FDE24C3F291}"/>
              </a:ext>
            </a:extLst>
          </p:cNvPr>
          <p:cNvSpPr/>
          <p:nvPr/>
        </p:nvSpPr>
        <p:spPr>
          <a:xfrm>
            <a:off x="-166008" y="2675519"/>
            <a:ext cx="498024" cy="182879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9A2D24-F0AD-2776-8D0D-009BD68EB9B8}"/>
              </a:ext>
            </a:extLst>
          </p:cNvPr>
          <p:cNvSpPr txBox="1"/>
          <p:nvPr/>
        </p:nvSpPr>
        <p:spPr>
          <a:xfrm>
            <a:off x="6809993" y="4957885"/>
            <a:ext cx="180292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Machine learning can’t solve the task</a:t>
            </a:r>
            <a:endParaRPr lang="en-AU" sz="1600" dirty="0"/>
          </a:p>
        </p:txBody>
      </p:sp>
      <p:cxnSp>
        <p:nvCxnSpPr>
          <p:cNvPr id="4" name="Connector: Curved 3">
            <a:extLst>
              <a:ext uri="{FF2B5EF4-FFF2-40B4-BE49-F238E27FC236}">
                <a16:creationId xmlns:a16="http://schemas.microsoft.com/office/drawing/2014/main" id="{306708EA-C6BC-DC88-6B86-A3DE8876EC9E}"/>
              </a:ext>
            </a:extLst>
          </p:cNvPr>
          <p:cNvCxnSpPr>
            <a:cxnSpLocks/>
            <a:endCxn id="8" idx="0"/>
          </p:cNvCxnSpPr>
          <p:nvPr/>
        </p:nvCxnSpPr>
        <p:spPr>
          <a:xfrm rot="10800000">
            <a:off x="6109630" y="2675520"/>
            <a:ext cx="1645996" cy="3172"/>
          </a:xfrm>
          <a:prstGeom prst="curvedConnector4">
            <a:avLst>
              <a:gd name="adj1" fmla="val 2733"/>
              <a:gd name="adj2" fmla="val 4715574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FD66078-2355-E3B3-F034-734AAA712793}"/>
              </a:ext>
            </a:extLst>
          </p:cNvPr>
          <p:cNvSpPr txBox="1"/>
          <p:nvPr/>
        </p:nvSpPr>
        <p:spPr>
          <a:xfrm>
            <a:off x="690642" y="1327707"/>
            <a:ext cx="15080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Simplify the task (e.g., from regression to classification)</a:t>
            </a:r>
            <a:endParaRPr lang="en-A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7369E1-6BF1-2333-EE01-5E46635B9019}"/>
              </a:ext>
            </a:extLst>
          </p:cNvPr>
          <p:cNvSpPr txBox="1"/>
          <p:nvPr/>
        </p:nvSpPr>
        <p:spPr>
          <a:xfrm>
            <a:off x="1977740" y="2191605"/>
            <a:ext cx="1226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Include/Remove predictors</a:t>
            </a:r>
            <a:endParaRPr lang="en-A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144BA0A-1748-B81A-D21A-300929C88C4F}"/>
              </a:ext>
            </a:extLst>
          </p:cNvPr>
          <p:cNvSpPr txBox="1"/>
          <p:nvPr/>
        </p:nvSpPr>
        <p:spPr>
          <a:xfrm>
            <a:off x="3692344" y="2220556"/>
            <a:ext cx="1226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Try other approaches</a:t>
            </a:r>
            <a:endParaRPr lang="en-A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EE3EB0-26FD-D6CD-28EC-E67C3A17C46A}"/>
              </a:ext>
            </a:extLst>
          </p:cNvPr>
          <p:cNvSpPr txBox="1"/>
          <p:nvPr/>
        </p:nvSpPr>
        <p:spPr>
          <a:xfrm>
            <a:off x="5533390" y="2653270"/>
            <a:ext cx="1226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Try another model</a:t>
            </a:r>
            <a:endParaRPr lang="en-A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30736BB-BFAC-3659-C3D3-8BE5B9AC8C35}"/>
              </a:ext>
            </a:extLst>
          </p:cNvPr>
          <p:cNvSpPr txBox="1"/>
          <p:nvPr/>
        </p:nvSpPr>
        <p:spPr>
          <a:xfrm>
            <a:off x="1821533" y="6581001"/>
            <a:ext cx="103704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Typical Machine Learning Development Pipeline | ACCESS-NRI Forecasting and Prediction Community Working Group Event - 7 September 2023 | Sanaa Hobeichi </a:t>
            </a:r>
            <a:endParaRPr lang="en-A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94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  <p:bldP spid="22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F0DC-E3D3-D744-50F1-179B5ACB0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8871"/>
            <a:ext cx="10515600" cy="1325563"/>
          </a:xfrm>
        </p:spPr>
        <p:txBody>
          <a:bodyPr/>
          <a:lstStyle/>
          <a:p>
            <a:r>
              <a:rPr lang="en-US" sz="4400" dirty="0">
                <a:latin typeface="+mn-lt"/>
              </a:rPr>
              <a:t>Inference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ED7D5-6EB6-7C1D-CD0C-8C6A481F1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22" y="2114434"/>
            <a:ext cx="10515600" cy="1178434"/>
          </a:xfrm>
        </p:spPr>
        <p:txBody>
          <a:bodyPr>
            <a:normAutofit/>
          </a:bodyPr>
          <a:lstStyle/>
          <a:p>
            <a:r>
              <a:rPr lang="en-US" sz="1800" dirty="0"/>
              <a:t>Use your trained model to make predictions on new data</a:t>
            </a:r>
          </a:p>
          <a:p>
            <a:r>
              <a:rPr lang="en-US" sz="1800" dirty="0"/>
              <a:t>Use explanation and interpretation (XAI) tools to help: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663A5F9-9F81-9F57-CB9F-4D2897AB7384}"/>
              </a:ext>
            </a:extLst>
          </p:cNvPr>
          <p:cNvGrpSpPr/>
          <p:nvPr/>
        </p:nvGrpSpPr>
        <p:grpSpPr>
          <a:xfrm>
            <a:off x="18962" y="28958"/>
            <a:ext cx="12118840" cy="915102"/>
            <a:chOff x="18962" y="28958"/>
            <a:chExt cx="12118840" cy="915102"/>
          </a:xfrm>
        </p:grpSpPr>
        <p:sp>
          <p:nvSpPr>
            <p:cNvPr id="5" name="Flowchart: Stored Data 4">
              <a:extLst>
                <a:ext uri="{FF2B5EF4-FFF2-40B4-BE49-F238E27FC236}">
                  <a16:creationId xmlns:a16="http://schemas.microsoft.com/office/drawing/2014/main" id="{0E69AD94-7514-CE79-E131-CACDE279CFD5}"/>
                </a:ext>
              </a:extLst>
            </p:cNvPr>
            <p:cNvSpPr/>
            <p:nvPr/>
          </p:nvSpPr>
          <p:spPr>
            <a:xfrm flipH="1">
              <a:off x="18962" y="29660"/>
              <a:ext cx="205740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Task Formulation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Flowchart: Stored Data 5">
              <a:extLst>
                <a:ext uri="{FF2B5EF4-FFF2-40B4-BE49-F238E27FC236}">
                  <a16:creationId xmlns:a16="http://schemas.microsoft.com/office/drawing/2014/main" id="{B1C134C8-4816-25B6-C72B-74182F691F1D}"/>
                </a:ext>
              </a:extLst>
            </p:cNvPr>
            <p:cNvSpPr/>
            <p:nvPr/>
          </p:nvSpPr>
          <p:spPr>
            <a:xfrm flipH="1">
              <a:off x="1821533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Data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Input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Flowchart: Stored Data 6">
              <a:extLst>
                <a:ext uri="{FF2B5EF4-FFF2-40B4-BE49-F238E27FC236}">
                  <a16:creationId xmlns:a16="http://schemas.microsoft.com/office/drawing/2014/main" id="{A39E7B77-A719-44FF-F394-A878DAF61FEC}"/>
                </a:ext>
              </a:extLst>
            </p:cNvPr>
            <p:cNvSpPr/>
            <p:nvPr/>
          </p:nvSpPr>
          <p:spPr>
            <a:xfrm flipH="1">
              <a:off x="3478089" y="28958"/>
              <a:ext cx="196596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Data Processing</a:t>
              </a:r>
              <a:endParaRPr lang="en-A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Flowchart: Stored Data 7">
              <a:extLst>
                <a:ext uri="{FF2B5EF4-FFF2-40B4-BE49-F238E27FC236}">
                  <a16:creationId xmlns:a16="http://schemas.microsoft.com/office/drawing/2014/main" id="{E0F4FE4D-6DF4-76FE-6667-153E2471D4C8}"/>
                </a:ext>
              </a:extLst>
            </p:cNvPr>
            <p:cNvSpPr/>
            <p:nvPr/>
          </p:nvSpPr>
          <p:spPr>
            <a:xfrm flipH="1">
              <a:off x="5190400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Model Training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Flowchart: Stored Data 8">
              <a:extLst>
                <a:ext uri="{FF2B5EF4-FFF2-40B4-BE49-F238E27FC236}">
                  <a16:creationId xmlns:a16="http://schemas.microsoft.com/office/drawing/2014/main" id="{879A75B4-3151-CC68-AF42-7478AA781A41}"/>
                </a:ext>
              </a:extLst>
            </p:cNvPr>
            <p:cNvSpPr/>
            <p:nvPr/>
          </p:nvSpPr>
          <p:spPr>
            <a:xfrm flipH="1">
              <a:off x="6841692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Model Testing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Flowchart: Stored Data 9">
              <a:extLst>
                <a:ext uri="{FF2B5EF4-FFF2-40B4-BE49-F238E27FC236}">
                  <a16:creationId xmlns:a16="http://schemas.microsoft.com/office/drawing/2014/main" id="{21EC42AE-93D8-5866-6188-E8A39217F4C5}"/>
                </a:ext>
              </a:extLst>
            </p:cNvPr>
            <p:cNvSpPr/>
            <p:nvPr/>
          </p:nvSpPr>
          <p:spPr>
            <a:xfrm flipH="1">
              <a:off x="8509396" y="28958"/>
              <a:ext cx="1920240" cy="914400"/>
            </a:xfrm>
            <a:prstGeom prst="flowChartOnlineStorag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Inference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Flowchart: Stored Data 10">
              <a:extLst>
                <a:ext uri="{FF2B5EF4-FFF2-40B4-BE49-F238E27FC236}">
                  <a16:creationId xmlns:a16="http://schemas.microsoft.com/office/drawing/2014/main" id="{3FEE01AD-CD33-AF11-BD67-6C4A83252CAE}"/>
                </a:ext>
              </a:extLst>
            </p:cNvPr>
            <p:cNvSpPr/>
            <p:nvPr/>
          </p:nvSpPr>
          <p:spPr>
            <a:xfrm flipH="1">
              <a:off x="10171842" y="29660"/>
              <a:ext cx="196596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rgbClr val="7030A0">
                  <a:alpha val="40000"/>
                </a:srgb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Production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4EE3831-D023-5CE3-9510-F52E5AE653EE}"/>
              </a:ext>
            </a:extLst>
          </p:cNvPr>
          <p:cNvSpPr/>
          <p:nvPr/>
        </p:nvSpPr>
        <p:spPr>
          <a:xfrm>
            <a:off x="2076362" y="3184993"/>
            <a:ext cx="2465798" cy="934949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explain how a prediction was made on a specific sample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E028859-4CE8-3FF1-5877-7935A1775701}"/>
              </a:ext>
            </a:extLst>
          </p:cNvPr>
          <p:cNvSpPr/>
          <p:nvPr/>
        </p:nvSpPr>
        <p:spPr>
          <a:xfrm>
            <a:off x="6296134" y="3184992"/>
            <a:ext cx="2465798" cy="934949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understand the importance of features </a:t>
            </a:r>
            <a:r>
              <a:rPr lang="en-US">
                <a:solidFill>
                  <a:schemeClr val="accent1"/>
                </a:solidFill>
              </a:rPr>
              <a:t>to predictions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E150A4C-7876-811B-517C-B336C47035DD}"/>
              </a:ext>
            </a:extLst>
          </p:cNvPr>
          <p:cNvSpPr txBox="1"/>
          <p:nvPr/>
        </p:nvSpPr>
        <p:spPr>
          <a:xfrm>
            <a:off x="1990234" y="5142393"/>
            <a:ext cx="320016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Saliency maps (CNNs only)</a:t>
            </a:r>
            <a:r>
              <a:rPr lang="en-US" sz="1600" dirty="0"/>
              <a:t>: weighs the contribution of each grid point to the final prediction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AF24BDB-2E7F-F7BB-B895-F2D2A7C64EFD}"/>
              </a:ext>
            </a:extLst>
          </p:cNvPr>
          <p:cNvSpPr txBox="1"/>
          <p:nvPr/>
        </p:nvSpPr>
        <p:spPr>
          <a:xfrm>
            <a:off x="2010029" y="4181591"/>
            <a:ext cx="30843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SHAP</a:t>
            </a:r>
            <a:r>
              <a:rPr lang="en-US" sz="1600" dirty="0"/>
              <a:t>: d</a:t>
            </a:r>
            <a:r>
              <a:rPr lang="en-US" sz="1600" b="0" i="0" dirty="0">
                <a:solidFill>
                  <a:srgbClr val="242424"/>
                </a:solidFill>
                <a:effectLst/>
                <a:latin typeface="source-serif-pro"/>
              </a:rPr>
              <a:t>etermines how much each feature has contributed to the final prediction</a:t>
            </a:r>
            <a:endParaRPr lang="en-US" sz="16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295EA9C-EEAA-62B5-56F2-8D647BB9BB22}"/>
              </a:ext>
            </a:extLst>
          </p:cNvPr>
          <p:cNvSpPr txBox="1"/>
          <p:nvPr/>
        </p:nvSpPr>
        <p:spPr>
          <a:xfrm>
            <a:off x="6296134" y="4191192"/>
            <a:ext cx="270402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Feature Importance: </a:t>
            </a:r>
            <a:r>
              <a:rPr lang="en-US" sz="1600" dirty="0"/>
              <a:t>estimates the relative importance of each feature to model’s prediction</a:t>
            </a:r>
            <a:endParaRPr lang="en-AU" sz="16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33E3E6-BD71-F300-0444-92EC18E4A25E}"/>
              </a:ext>
            </a:extLst>
          </p:cNvPr>
          <p:cNvSpPr txBox="1"/>
          <p:nvPr/>
        </p:nvSpPr>
        <p:spPr>
          <a:xfrm>
            <a:off x="1821533" y="6581001"/>
            <a:ext cx="103704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Typical Machine Learning Development Pipeline | ACCESS-NRI Forecasting and Prediction Community Working Group Event - 7 September 2023 | Sanaa Hobeichi </a:t>
            </a:r>
            <a:endParaRPr lang="en-A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637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F0DC-E3D3-D744-50F1-179B5ACB0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7720"/>
            <a:ext cx="10515600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Production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ED7D5-6EB6-7C1D-CD0C-8C6A481F1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22" y="2103283"/>
            <a:ext cx="10515600" cy="4351338"/>
          </a:xfrm>
        </p:spPr>
        <p:txBody>
          <a:bodyPr/>
          <a:lstStyle/>
          <a:p>
            <a:r>
              <a:rPr lang="en-US" sz="2000" b="1" dirty="0">
                <a:solidFill>
                  <a:srgbClr val="0070C0"/>
                </a:solidFill>
              </a:rPr>
              <a:t>Data</a:t>
            </a:r>
            <a:r>
              <a:rPr lang="en-US" sz="2000" dirty="0"/>
              <a:t>: Make model’s predictions available to users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0070C0"/>
                </a:solidFill>
              </a:rPr>
              <a:t>Research</a:t>
            </a:r>
            <a:r>
              <a:rPr lang="en-US" sz="2000" dirty="0"/>
              <a:t>: Share research findings and advancements through scientific papers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>
                <a:solidFill>
                  <a:srgbClr val="0070C0"/>
                </a:solidFill>
              </a:rPr>
              <a:t>Software Integration</a:t>
            </a:r>
            <a:r>
              <a:rPr lang="en-US" sz="2000" dirty="0"/>
              <a:t>: Deploy your ML models in Apps, websites, robots, systems, </a:t>
            </a:r>
            <a:r>
              <a:rPr lang="en-US" sz="2000" dirty="0" err="1"/>
              <a:t>etc</a:t>
            </a:r>
            <a:r>
              <a:rPr lang="en-US" sz="2000" dirty="0"/>
              <a:t>…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12445FB-37CF-AEDB-2581-DC2F420A23BE}"/>
              </a:ext>
            </a:extLst>
          </p:cNvPr>
          <p:cNvGrpSpPr/>
          <p:nvPr/>
        </p:nvGrpSpPr>
        <p:grpSpPr>
          <a:xfrm>
            <a:off x="18962" y="28958"/>
            <a:ext cx="12118840" cy="915102"/>
            <a:chOff x="18962" y="28958"/>
            <a:chExt cx="12118840" cy="915102"/>
          </a:xfrm>
        </p:grpSpPr>
        <p:sp>
          <p:nvSpPr>
            <p:cNvPr id="5" name="Flowchart: Stored Data 4">
              <a:extLst>
                <a:ext uri="{FF2B5EF4-FFF2-40B4-BE49-F238E27FC236}">
                  <a16:creationId xmlns:a16="http://schemas.microsoft.com/office/drawing/2014/main" id="{7E356691-4E00-10D3-4753-070CA931309C}"/>
                </a:ext>
              </a:extLst>
            </p:cNvPr>
            <p:cNvSpPr/>
            <p:nvPr/>
          </p:nvSpPr>
          <p:spPr>
            <a:xfrm flipH="1">
              <a:off x="18962" y="29660"/>
              <a:ext cx="205740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Task Formulation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Flowchart: Stored Data 5">
              <a:extLst>
                <a:ext uri="{FF2B5EF4-FFF2-40B4-BE49-F238E27FC236}">
                  <a16:creationId xmlns:a16="http://schemas.microsoft.com/office/drawing/2014/main" id="{934D47BC-82C6-1C2F-C508-6B37ADB9F9C1}"/>
                </a:ext>
              </a:extLst>
            </p:cNvPr>
            <p:cNvSpPr/>
            <p:nvPr/>
          </p:nvSpPr>
          <p:spPr>
            <a:xfrm flipH="1">
              <a:off x="1821533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Data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Input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Flowchart: Stored Data 6">
              <a:extLst>
                <a:ext uri="{FF2B5EF4-FFF2-40B4-BE49-F238E27FC236}">
                  <a16:creationId xmlns:a16="http://schemas.microsoft.com/office/drawing/2014/main" id="{770E307D-6AF6-B584-FD32-A40405320D28}"/>
                </a:ext>
              </a:extLst>
            </p:cNvPr>
            <p:cNvSpPr/>
            <p:nvPr/>
          </p:nvSpPr>
          <p:spPr>
            <a:xfrm flipH="1">
              <a:off x="3478089" y="28958"/>
              <a:ext cx="196596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Data Processing</a:t>
              </a:r>
              <a:endParaRPr lang="en-A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Flowchart: Stored Data 7">
              <a:extLst>
                <a:ext uri="{FF2B5EF4-FFF2-40B4-BE49-F238E27FC236}">
                  <a16:creationId xmlns:a16="http://schemas.microsoft.com/office/drawing/2014/main" id="{82D95319-BA3D-2E49-1120-C4F907AA4CDE}"/>
                </a:ext>
              </a:extLst>
            </p:cNvPr>
            <p:cNvSpPr/>
            <p:nvPr/>
          </p:nvSpPr>
          <p:spPr>
            <a:xfrm flipH="1">
              <a:off x="5190400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Model Training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Flowchart: Stored Data 8">
              <a:extLst>
                <a:ext uri="{FF2B5EF4-FFF2-40B4-BE49-F238E27FC236}">
                  <a16:creationId xmlns:a16="http://schemas.microsoft.com/office/drawing/2014/main" id="{9E3CC970-C50D-4A68-4938-A0A1EF21F000}"/>
                </a:ext>
              </a:extLst>
            </p:cNvPr>
            <p:cNvSpPr/>
            <p:nvPr/>
          </p:nvSpPr>
          <p:spPr>
            <a:xfrm flipH="1">
              <a:off x="6841692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Model Testing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Flowchart: Stored Data 9">
              <a:extLst>
                <a:ext uri="{FF2B5EF4-FFF2-40B4-BE49-F238E27FC236}">
                  <a16:creationId xmlns:a16="http://schemas.microsoft.com/office/drawing/2014/main" id="{4B34F487-783C-2A7B-18B1-0B9C554325DB}"/>
                </a:ext>
              </a:extLst>
            </p:cNvPr>
            <p:cNvSpPr/>
            <p:nvPr/>
          </p:nvSpPr>
          <p:spPr>
            <a:xfrm flipH="1">
              <a:off x="8509396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Inference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Flowchart: Stored Data 10">
              <a:extLst>
                <a:ext uri="{FF2B5EF4-FFF2-40B4-BE49-F238E27FC236}">
                  <a16:creationId xmlns:a16="http://schemas.microsoft.com/office/drawing/2014/main" id="{960D28A6-6124-2921-76FA-C20EB0A66E23}"/>
                </a:ext>
              </a:extLst>
            </p:cNvPr>
            <p:cNvSpPr/>
            <p:nvPr/>
          </p:nvSpPr>
          <p:spPr>
            <a:xfrm flipH="1">
              <a:off x="10171842" y="29660"/>
              <a:ext cx="1965960" cy="914400"/>
            </a:xfrm>
            <a:prstGeom prst="flowChartOnlineStorage">
              <a:avLst/>
            </a:prstGeom>
            <a:solidFill>
              <a:srgbClr val="CC99FF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rgbClr val="7030A0">
                  <a:alpha val="40000"/>
                </a:srgb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Production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5F6F373-DEBE-387B-E587-52910A19957A}"/>
              </a:ext>
            </a:extLst>
          </p:cNvPr>
          <p:cNvSpPr txBox="1"/>
          <p:nvPr/>
        </p:nvSpPr>
        <p:spPr>
          <a:xfrm>
            <a:off x="1821533" y="6581001"/>
            <a:ext cx="103704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Typical Machine Learning Development Pipeline | ACCESS-NRI Forecasting and Prediction Community Working Group Event - 7 September 2023 | Sanaa Hobeichi </a:t>
            </a:r>
            <a:endParaRPr lang="en-A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672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2857B-7986-6689-5C60-A7D2CEC3E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Typical Machine Learning Development Pipeline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89AE94-E17C-6546-FAD6-4F1EB2218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6193" y="1355041"/>
            <a:ext cx="9144000" cy="1655762"/>
          </a:xfrm>
        </p:spPr>
        <p:txBody>
          <a:bodyPr/>
          <a:lstStyle/>
          <a:p>
            <a:r>
              <a:rPr lang="en-US" dirty="0"/>
              <a:t>Getting started with Machine Learning</a:t>
            </a:r>
            <a:endParaRPr lang="en-AU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1F9E7A6-6761-CA18-6925-EE2857C5BE8B}"/>
              </a:ext>
            </a:extLst>
          </p:cNvPr>
          <p:cNvGrpSpPr/>
          <p:nvPr/>
        </p:nvGrpSpPr>
        <p:grpSpPr>
          <a:xfrm>
            <a:off x="507238" y="4797758"/>
            <a:ext cx="6897172" cy="864220"/>
            <a:chOff x="628650" y="4027197"/>
            <a:chExt cx="6897172" cy="864220"/>
          </a:xfrm>
        </p:grpSpPr>
        <p:sp>
          <p:nvSpPr>
            <p:cNvPr id="5" name="Subtitle 2">
              <a:extLst>
                <a:ext uri="{FF2B5EF4-FFF2-40B4-BE49-F238E27FC236}">
                  <a16:creationId xmlns:a16="http://schemas.microsoft.com/office/drawing/2014/main" id="{F7B9D3A5-1624-7DAB-3B62-07AE52F710F4}"/>
                </a:ext>
              </a:extLst>
            </p:cNvPr>
            <p:cNvSpPr txBox="1">
              <a:spLocks/>
            </p:cNvSpPr>
            <p:nvPr/>
          </p:nvSpPr>
          <p:spPr>
            <a:xfrm>
              <a:off x="628650" y="4027197"/>
              <a:ext cx="6897172" cy="86422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29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Sanaa Hobeichi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29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UNSW Sydney and CLEX (The ARC Centre of Excellence for Climate Extremes)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</a:t>
              </a:r>
              <a:r>
                <a:rPr lang="en-US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s.hobeichi@unsw.edu.au</a:t>
              </a:r>
              <a:endPara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pic>
          <p:nvPicPr>
            <p:cNvPr id="6" name="Picture 4" descr="Email Clip Art Pictures">
              <a:extLst>
                <a:ext uri="{FF2B5EF4-FFF2-40B4-BE49-F238E27FC236}">
                  <a16:creationId xmlns:a16="http://schemas.microsoft.com/office/drawing/2014/main" id="{2A4369AD-DB38-FCD3-B802-DC3520207D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721647" y="4520692"/>
              <a:ext cx="306659" cy="3066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54C0B521-5E7F-4BB4-6A1A-469C5995DB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048" y="5724356"/>
            <a:ext cx="2114491" cy="409683"/>
          </a:xfrm>
          <a:prstGeom prst="rect">
            <a:avLst/>
          </a:prstGeom>
        </p:spPr>
      </p:pic>
      <p:pic>
        <p:nvPicPr>
          <p:cNvPr id="10" name="Picture 9" descr="A black and white logo&#10;&#10;Description automatically generated">
            <a:extLst>
              <a:ext uri="{FF2B5EF4-FFF2-40B4-BE49-F238E27FC236}">
                <a16:creationId xmlns:a16="http://schemas.microsoft.com/office/drawing/2014/main" id="{B31CC6F2-08DA-A0D7-1B7A-756F7CB31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35" y="5661978"/>
            <a:ext cx="1404089" cy="59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663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AC34E-0170-38EC-B4C7-D4849B0A4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Typical Machine Learning Development Pipeline</a:t>
            </a:r>
            <a:br>
              <a:rPr lang="en-AU" dirty="0"/>
            </a:br>
            <a:endParaRPr lang="en-AU" dirty="0"/>
          </a:p>
        </p:txBody>
      </p:sp>
      <p:sp>
        <p:nvSpPr>
          <p:cNvPr id="5" name="Flowchart: Stored Data 4">
            <a:extLst>
              <a:ext uri="{FF2B5EF4-FFF2-40B4-BE49-F238E27FC236}">
                <a16:creationId xmlns:a16="http://schemas.microsoft.com/office/drawing/2014/main" id="{7DB68B49-D020-0864-C845-829C4E35493A}"/>
              </a:ext>
            </a:extLst>
          </p:cNvPr>
          <p:cNvSpPr/>
          <p:nvPr/>
        </p:nvSpPr>
        <p:spPr>
          <a:xfrm flipH="1">
            <a:off x="-21928" y="2676222"/>
            <a:ext cx="2057400" cy="18288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Task Formulation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6" name="Flowchart: Stored Data 5">
            <a:extLst>
              <a:ext uri="{FF2B5EF4-FFF2-40B4-BE49-F238E27FC236}">
                <a16:creationId xmlns:a16="http://schemas.microsoft.com/office/drawing/2014/main" id="{90EC7D07-FFC2-25F1-27A8-F95D9A12A9DC}"/>
              </a:ext>
            </a:extLst>
          </p:cNvPr>
          <p:cNvSpPr/>
          <p:nvPr/>
        </p:nvSpPr>
        <p:spPr>
          <a:xfrm flipH="1">
            <a:off x="1780643" y="2675520"/>
            <a:ext cx="1920240" cy="18288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 </a:t>
            </a:r>
          </a:p>
          <a:p>
            <a:pPr algn="ctr"/>
            <a:r>
              <a:rPr lang="en-US" b="1">
                <a:solidFill>
                  <a:schemeClr val="tx1"/>
                </a:solidFill>
              </a:rPr>
              <a:t>Input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7" name="Flowchart: Stored Data 6">
            <a:extLst>
              <a:ext uri="{FF2B5EF4-FFF2-40B4-BE49-F238E27FC236}">
                <a16:creationId xmlns:a16="http://schemas.microsoft.com/office/drawing/2014/main" id="{545FF53B-6795-523E-1898-D7C2E23D14E6}"/>
              </a:ext>
            </a:extLst>
          </p:cNvPr>
          <p:cNvSpPr/>
          <p:nvPr/>
        </p:nvSpPr>
        <p:spPr>
          <a:xfrm flipH="1">
            <a:off x="3437199" y="2675520"/>
            <a:ext cx="1965960" cy="18288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 Cleansing </a:t>
            </a:r>
            <a:r>
              <a:rPr lang="en-US" b="1">
                <a:solidFill>
                  <a:schemeClr val="tx1"/>
                </a:solidFill>
              </a:rPr>
              <a:t>and Processing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8" name="Flowchart: Stored Data 7">
            <a:extLst>
              <a:ext uri="{FF2B5EF4-FFF2-40B4-BE49-F238E27FC236}">
                <a16:creationId xmlns:a16="http://schemas.microsoft.com/office/drawing/2014/main" id="{1FBAB51F-4111-44C8-8481-692E1D3C5E84}"/>
              </a:ext>
            </a:extLst>
          </p:cNvPr>
          <p:cNvSpPr/>
          <p:nvPr/>
        </p:nvSpPr>
        <p:spPr>
          <a:xfrm flipH="1">
            <a:off x="5149510" y="2675520"/>
            <a:ext cx="1920240" cy="18288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Model Training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9" name="Flowchart: Stored Data 8">
            <a:extLst>
              <a:ext uri="{FF2B5EF4-FFF2-40B4-BE49-F238E27FC236}">
                <a16:creationId xmlns:a16="http://schemas.microsoft.com/office/drawing/2014/main" id="{ECF65A32-B39D-BC87-3639-A38ECDEFE2E9}"/>
              </a:ext>
            </a:extLst>
          </p:cNvPr>
          <p:cNvSpPr/>
          <p:nvPr/>
        </p:nvSpPr>
        <p:spPr>
          <a:xfrm flipH="1">
            <a:off x="6800802" y="2675520"/>
            <a:ext cx="1920240" cy="18288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Model Testing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0" name="Flowchart: Stored Data 9">
            <a:extLst>
              <a:ext uri="{FF2B5EF4-FFF2-40B4-BE49-F238E27FC236}">
                <a16:creationId xmlns:a16="http://schemas.microsoft.com/office/drawing/2014/main" id="{3DCFDB8C-224A-42BC-CABF-D774A67C6EF7}"/>
              </a:ext>
            </a:extLst>
          </p:cNvPr>
          <p:cNvSpPr/>
          <p:nvPr/>
        </p:nvSpPr>
        <p:spPr>
          <a:xfrm flipH="1">
            <a:off x="8468506" y="2675520"/>
            <a:ext cx="1920240" cy="18288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Inference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1" name="Flowchart: Stored Data 10">
            <a:extLst>
              <a:ext uri="{FF2B5EF4-FFF2-40B4-BE49-F238E27FC236}">
                <a16:creationId xmlns:a16="http://schemas.microsoft.com/office/drawing/2014/main" id="{EEB7655B-58B0-9480-ACAC-3D6E43421360}"/>
              </a:ext>
            </a:extLst>
          </p:cNvPr>
          <p:cNvSpPr/>
          <p:nvPr/>
        </p:nvSpPr>
        <p:spPr>
          <a:xfrm flipH="1">
            <a:off x="10130952" y="2676222"/>
            <a:ext cx="1965960" cy="18288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rgbClr val="7030A0">
                <a:alpha val="4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Production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357724B-9C73-D3F1-FAAB-9F5CD92904E6}"/>
              </a:ext>
            </a:extLst>
          </p:cNvPr>
          <p:cNvSpPr/>
          <p:nvPr/>
        </p:nvSpPr>
        <p:spPr>
          <a:xfrm>
            <a:off x="-166008" y="2675519"/>
            <a:ext cx="498024" cy="182879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94A49B-B95A-73DB-501D-09BCBD67611F}"/>
              </a:ext>
            </a:extLst>
          </p:cNvPr>
          <p:cNvSpPr txBox="1"/>
          <p:nvPr/>
        </p:nvSpPr>
        <p:spPr>
          <a:xfrm>
            <a:off x="1821533" y="6581001"/>
            <a:ext cx="103704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Typical Machine Learning Development Pipeline | ACCESS-NRI Forecasting and Prediction Community Working Group Event - 7 September 2023 | Sanaa Hobeichi </a:t>
            </a:r>
            <a:endParaRPr lang="en-A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49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9CE4D-0B85-72B2-03B4-C25FDBF93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is Machine Learning?</a:t>
            </a:r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E01B1E-DD00-06CD-5D17-A92667889B9A}"/>
              </a:ext>
            </a:extLst>
          </p:cNvPr>
          <p:cNvSpPr txBox="1"/>
          <p:nvPr/>
        </p:nvSpPr>
        <p:spPr>
          <a:xfrm>
            <a:off x="430923" y="1869308"/>
            <a:ext cx="117610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öhne"/>
              </a:rPr>
              <a:t>… c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öhne"/>
              </a:rPr>
              <a:t>onstructing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öhne"/>
              </a:rPr>
              <a:t> computer programs that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Söhne"/>
              </a:rPr>
              <a:t>automatically improve from experience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öhne"/>
              </a:rPr>
              <a:t>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öhne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E2A7C2-47E0-65C5-AC38-3AFE32553EDA}"/>
              </a:ext>
            </a:extLst>
          </p:cNvPr>
          <p:cNvSpPr txBox="1"/>
          <p:nvPr/>
        </p:nvSpPr>
        <p:spPr>
          <a:xfrm>
            <a:off x="430922" y="2419401"/>
            <a:ext cx="35912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öhne"/>
              </a:rPr>
              <a:t>“Machine Learning”. T. Mitchell (1997)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96A08F-9493-7301-ABCB-8797D71A5BF8}"/>
              </a:ext>
            </a:extLst>
          </p:cNvPr>
          <p:cNvSpPr txBox="1"/>
          <p:nvPr/>
        </p:nvSpPr>
        <p:spPr>
          <a:xfrm>
            <a:off x="429815" y="3352588"/>
            <a:ext cx="113669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öhne"/>
              </a:rPr>
              <a:t>… getting programs to work in a reasonable way to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A78AD"/>
                </a:solidFill>
                <a:effectLst/>
                <a:uLnTx/>
                <a:uFillTx/>
                <a:latin typeface="Söhne"/>
              </a:rPr>
              <a:t>predict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öhne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öhne"/>
              </a:rPr>
              <a:t>stuff.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öhne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öhne"/>
              </a:rPr>
              <a:t>R. Kohn (2015)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BBD208-A585-108E-D324-95569C662562}"/>
              </a:ext>
            </a:extLst>
          </p:cNvPr>
          <p:cNvSpPr txBox="1"/>
          <p:nvPr/>
        </p:nvSpPr>
        <p:spPr>
          <a:xfrm>
            <a:off x="430922" y="4713035"/>
            <a:ext cx="117610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öhne"/>
              </a:rPr>
              <a:t>… the automated detection of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A78AD"/>
                </a:solidFill>
                <a:effectLst/>
                <a:uLnTx/>
                <a:uFillTx/>
                <a:latin typeface="Söhne"/>
              </a:rPr>
              <a:t>meaningful patterns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öhne"/>
              </a:rPr>
              <a:t>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öhne"/>
              </a:rPr>
              <a:t>in data.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öhne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öhne"/>
              </a:rPr>
              <a:t>“Understanding Machine Learning”. S. Shalev-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öhne"/>
              </a:rPr>
              <a:t>Shwartz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öhne"/>
              </a:rPr>
              <a:t> and S. Ben-David (2014)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B2719149-CAC9-7A48-211F-8410D2DA410D}"/>
              </a:ext>
            </a:extLst>
          </p:cNvPr>
          <p:cNvSpPr/>
          <p:nvPr/>
        </p:nvSpPr>
        <p:spPr>
          <a:xfrm>
            <a:off x="8804953" y="3439965"/>
            <a:ext cx="2304917" cy="632785"/>
          </a:xfrm>
          <a:prstGeom prst="wedgeRoundRectCallout">
            <a:avLst>
              <a:gd name="adj1" fmla="val -67311"/>
              <a:gd name="adj2" fmla="val -1989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It is not about developing models for humans to see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E16E0C55-B14F-B201-DEF3-6B6B2B9171E8}"/>
              </a:ext>
            </a:extLst>
          </p:cNvPr>
          <p:cNvSpPr/>
          <p:nvPr/>
        </p:nvSpPr>
        <p:spPr>
          <a:xfrm>
            <a:off x="5596767" y="2419401"/>
            <a:ext cx="1633591" cy="534255"/>
          </a:xfrm>
          <a:prstGeom prst="wedgeRoundRectCallout">
            <a:avLst>
              <a:gd name="adj1" fmla="val -22104"/>
              <a:gd name="adj2" fmla="val -8834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Adjust their own parameters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FE6CD30B-B38A-4ECE-632A-52E96B08AD6B}"/>
              </a:ext>
            </a:extLst>
          </p:cNvPr>
          <p:cNvSpPr/>
          <p:nvPr/>
        </p:nvSpPr>
        <p:spPr>
          <a:xfrm>
            <a:off x="8804954" y="2435133"/>
            <a:ext cx="2085654" cy="534255"/>
          </a:xfrm>
          <a:prstGeom prst="wedgeRoundRectCallout">
            <a:avLst>
              <a:gd name="adj1" fmla="val -18105"/>
              <a:gd name="adj2" fmla="val -8449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Learn by looping through training samples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00FD45-9A11-2A09-CEEC-843AFBE2C87A}"/>
              </a:ext>
            </a:extLst>
          </p:cNvPr>
          <p:cNvSpPr txBox="1"/>
          <p:nvPr/>
        </p:nvSpPr>
        <p:spPr>
          <a:xfrm>
            <a:off x="1821533" y="6581001"/>
            <a:ext cx="103704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Typical Machine Learning Development Pipeline | ACCESS-NRI Forecasting and Prediction Community Working Group Event - 7 September 2023 | Sanaa Hobeichi </a:t>
            </a:r>
            <a:endParaRPr lang="en-A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8A0D3A35-7462-6BA8-C494-533FC235673D}"/>
              </a:ext>
            </a:extLst>
          </p:cNvPr>
          <p:cNvSpPr/>
          <p:nvPr/>
        </p:nvSpPr>
        <p:spPr>
          <a:xfrm>
            <a:off x="3899819" y="2477524"/>
            <a:ext cx="916112" cy="370185"/>
          </a:xfrm>
          <a:prstGeom prst="wedgeRoundRectCallout">
            <a:avLst>
              <a:gd name="adj1" fmla="val -20281"/>
              <a:gd name="adj2" fmla="val -9988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models</a:t>
            </a:r>
            <a:endParaRPr lang="en-A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171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A7123BA-8903-C8F1-C014-A5F80FA74555}"/>
              </a:ext>
            </a:extLst>
          </p:cNvPr>
          <p:cNvSpPr/>
          <p:nvPr/>
        </p:nvSpPr>
        <p:spPr>
          <a:xfrm>
            <a:off x="838200" y="1407566"/>
            <a:ext cx="2706384" cy="1325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Predictive modelling</a:t>
            </a:r>
            <a:endParaRPr lang="en-AU" sz="24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C533482-B320-5E8D-0291-276D6F2AE417}"/>
              </a:ext>
            </a:extLst>
          </p:cNvPr>
          <p:cNvSpPr/>
          <p:nvPr/>
        </p:nvSpPr>
        <p:spPr>
          <a:xfrm>
            <a:off x="4155040" y="1407565"/>
            <a:ext cx="2706384" cy="13255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Clustering / 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Dimensionality reduction</a:t>
            </a:r>
            <a:endParaRPr lang="en-AU" sz="24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51D7F4A-98F6-90CF-DD6B-C4F37CE0342E}"/>
              </a:ext>
            </a:extLst>
          </p:cNvPr>
          <p:cNvSpPr/>
          <p:nvPr/>
        </p:nvSpPr>
        <p:spPr>
          <a:xfrm>
            <a:off x="836483" y="4237890"/>
            <a:ext cx="2706384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Predicting actions that </a:t>
            </a:r>
            <a:r>
              <a:rPr lang="en-US" sz="2400" dirty="0" err="1">
                <a:solidFill>
                  <a:schemeClr val="tx1"/>
                </a:solidFill>
              </a:rPr>
              <a:t>optimise</a:t>
            </a:r>
            <a:r>
              <a:rPr lang="en-US" sz="2400" dirty="0">
                <a:solidFill>
                  <a:schemeClr val="tx1"/>
                </a:solidFill>
              </a:rPr>
              <a:t> the gain of a system</a:t>
            </a:r>
            <a:endParaRPr lang="en-AU" sz="2400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54DBD49-F9E3-330B-E929-5EA4A85168D7}"/>
              </a:ext>
            </a:extLst>
          </p:cNvPr>
          <p:cNvSpPr/>
          <p:nvPr/>
        </p:nvSpPr>
        <p:spPr>
          <a:xfrm>
            <a:off x="7471881" y="1407564"/>
            <a:ext cx="2706384" cy="13255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Image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processing and generation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A7DB14D-EDE8-FEE7-BC33-FA2296D095CF}"/>
              </a:ext>
            </a:extLst>
          </p:cNvPr>
          <p:cNvSpPr/>
          <p:nvPr/>
        </p:nvSpPr>
        <p:spPr>
          <a:xfrm>
            <a:off x="7471881" y="4237891"/>
            <a:ext cx="2706384" cy="1325563"/>
          </a:xfrm>
          <a:prstGeom prst="roundRect">
            <a:avLst/>
          </a:prstGeom>
          <a:solidFill>
            <a:srgbClr val="E3FDFC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Modeling relationships in a network system</a:t>
            </a:r>
            <a:endParaRPr lang="en-AU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D7B98C-7247-EFAC-FCBA-FFCB36CC7584}"/>
              </a:ext>
            </a:extLst>
          </p:cNvPr>
          <p:cNvSpPr txBox="1"/>
          <p:nvPr/>
        </p:nvSpPr>
        <p:spPr>
          <a:xfrm>
            <a:off x="7572913" y="5593365"/>
            <a:ext cx="32149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-apple-system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 err="1">
                <a:solidFill>
                  <a:schemeClr val="accent1">
                    <a:lumMod val="50000"/>
                  </a:schemeClr>
                </a:solidFill>
              </a:rPr>
              <a:t>Modeling</a:t>
            </a:r>
            <a:r>
              <a:rPr lang="en-AU" sz="1200" dirty="0">
                <a:solidFill>
                  <a:schemeClr val="accent1">
                    <a:lumMod val="50000"/>
                  </a:schemeClr>
                </a:solidFill>
              </a:rPr>
              <a:t> lateral flow in a catchment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 err="1">
                <a:solidFill>
                  <a:schemeClr val="accent1">
                    <a:lumMod val="50000"/>
                  </a:schemeClr>
                </a:solidFill>
              </a:rPr>
              <a:t>Modeling</a:t>
            </a:r>
            <a:r>
              <a:rPr lang="en-AU" sz="1200" dirty="0">
                <a:solidFill>
                  <a:schemeClr val="accent1">
                    <a:lumMod val="50000"/>
                  </a:schemeClr>
                </a:solidFill>
              </a:rPr>
              <a:t> transfer heat between locations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C9BC0F-7A70-BAD4-D4AC-8080BE6FFF98}"/>
              </a:ext>
            </a:extLst>
          </p:cNvPr>
          <p:cNvSpPr txBox="1"/>
          <p:nvPr/>
        </p:nvSpPr>
        <p:spPr>
          <a:xfrm>
            <a:off x="7390543" y="2758226"/>
            <a:ext cx="38699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Phenomena detection (e.g. cyclone) in gridded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Remote sensing and image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Spatial downscaling of climate maps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956DD2-6E6D-175F-EF12-145868A21A20}"/>
              </a:ext>
            </a:extLst>
          </p:cNvPr>
          <p:cNvSpPr txBox="1"/>
          <p:nvPr/>
        </p:nvSpPr>
        <p:spPr>
          <a:xfrm>
            <a:off x="791111" y="5593365"/>
            <a:ext cx="2829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Control energy consumption in smart buildings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2FBAB9-D266-D1A8-E339-0FCD7E24D908}"/>
              </a:ext>
            </a:extLst>
          </p:cNvPr>
          <p:cNvSpPr txBox="1"/>
          <p:nvPr/>
        </p:nvSpPr>
        <p:spPr>
          <a:xfrm>
            <a:off x="4155040" y="2753283"/>
            <a:ext cx="29760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Grouping climate data or phenomena based on common features, e.g. clustering cloud types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01CAA44-E3FF-0741-7F2E-D6D1C10ACAD7}"/>
              </a:ext>
            </a:extLst>
          </p:cNvPr>
          <p:cNvSpPr txBox="1"/>
          <p:nvPr/>
        </p:nvSpPr>
        <p:spPr>
          <a:xfrm>
            <a:off x="791111" y="2800179"/>
            <a:ext cx="31045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Climate Prediction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Weather Forecast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Climate model surrogate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Data Assimilation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Understanding relationship between climate conditions and response (impact)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6F6A70B-11D9-EAC8-8F3B-64D0BD658488}"/>
              </a:ext>
            </a:extLst>
          </p:cNvPr>
          <p:cNvSpPr/>
          <p:nvPr/>
        </p:nvSpPr>
        <p:spPr>
          <a:xfrm>
            <a:off x="4095106" y="4237890"/>
            <a:ext cx="2706384" cy="1325563"/>
          </a:xfrm>
          <a:prstGeom prst="round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Text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processing and generation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87001F4F-82F3-AE8F-556F-3CB7D5032D1A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What tasks can Machine Learning do?</a:t>
            </a:r>
            <a:br>
              <a:rPr lang="en-AU" dirty="0"/>
            </a:br>
            <a:endParaRPr lang="en-AU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BDD82F5-A6DD-D64C-047C-A3C107438B56}"/>
              </a:ext>
            </a:extLst>
          </p:cNvPr>
          <p:cNvSpPr txBox="1"/>
          <p:nvPr/>
        </p:nvSpPr>
        <p:spPr>
          <a:xfrm>
            <a:off x="1821533" y="6581001"/>
            <a:ext cx="103704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Typical Machine Learning Development Pipeline | ACCESS-NRI Forecasting and Prediction Community Working Group Event - 7 September 2023 | Sanaa Hobeichi </a:t>
            </a:r>
            <a:endParaRPr lang="en-A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CB462E-F80A-8F2C-7E06-80EA3156168E}"/>
              </a:ext>
            </a:extLst>
          </p:cNvPr>
          <p:cNvSpPr txBox="1"/>
          <p:nvPr/>
        </p:nvSpPr>
        <p:spPr>
          <a:xfrm>
            <a:off x="3989371" y="5593365"/>
            <a:ext cx="32149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-apple-system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</a:rPr>
              <a:t>Extract knowledge from text media on the impacts of an extreme event</a:t>
            </a:r>
          </a:p>
        </p:txBody>
      </p:sp>
    </p:spTree>
    <p:extLst>
      <p:ext uri="{BB962C8B-B14F-4D97-AF65-F5344CB8AC3E}">
        <p14:creationId xmlns:p14="http://schemas.microsoft.com/office/powerpoint/2010/main" val="3836635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AC34E-0170-38EC-B4C7-D4849B0A4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Typical Machine Learning Development Pipeline</a:t>
            </a:r>
            <a:br>
              <a:rPr lang="en-AU" dirty="0"/>
            </a:br>
            <a:endParaRPr lang="en-AU" dirty="0"/>
          </a:p>
        </p:txBody>
      </p:sp>
      <p:sp>
        <p:nvSpPr>
          <p:cNvPr id="5" name="Flowchart: Stored Data 4">
            <a:extLst>
              <a:ext uri="{FF2B5EF4-FFF2-40B4-BE49-F238E27FC236}">
                <a16:creationId xmlns:a16="http://schemas.microsoft.com/office/drawing/2014/main" id="{7DB68B49-D020-0864-C845-829C4E35493A}"/>
              </a:ext>
            </a:extLst>
          </p:cNvPr>
          <p:cNvSpPr/>
          <p:nvPr/>
        </p:nvSpPr>
        <p:spPr>
          <a:xfrm flipH="1">
            <a:off x="-21928" y="2676222"/>
            <a:ext cx="2057400" cy="18288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Task Formulation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6" name="Flowchart: Stored Data 5">
            <a:extLst>
              <a:ext uri="{FF2B5EF4-FFF2-40B4-BE49-F238E27FC236}">
                <a16:creationId xmlns:a16="http://schemas.microsoft.com/office/drawing/2014/main" id="{90EC7D07-FFC2-25F1-27A8-F95D9A12A9DC}"/>
              </a:ext>
            </a:extLst>
          </p:cNvPr>
          <p:cNvSpPr/>
          <p:nvPr/>
        </p:nvSpPr>
        <p:spPr>
          <a:xfrm flipH="1">
            <a:off x="1780643" y="2675520"/>
            <a:ext cx="1920240" cy="18288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 </a:t>
            </a:r>
          </a:p>
          <a:p>
            <a:pPr algn="ctr"/>
            <a:r>
              <a:rPr lang="en-US" b="1">
                <a:solidFill>
                  <a:schemeClr val="tx1"/>
                </a:solidFill>
              </a:rPr>
              <a:t>Input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7" name="Flowchart: Stored Data 6">
            <a:extLst>
              <a:ext uri="{FF2B5EF4-FFF2-40B4-BE49-F238E27FC236}">
                <a16:creationId xmlns:a16="http://schemas.microsoft.com/office/drawing/2014/main" id="{545FF53B-6795-523E-1898-D7C2E23D14E6}"/>
              </a:ext>
            </a:extLst>
          </p:cNvPr>
          <p:cNvSpPr/>
          <p:nvPr/>
        </p:nvSpPr>
        <p:spPr>
          <a:xfrm flipH="1">
            <a:off x="3437199" y="2675520"/>
            <a:ext cx="1965960" cy="18288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 Cleansing </a:t>
            </a:r>
            <a:r>
              <a:rPr lang="en-US" b="1">
                <a:solidFill>
                  <a:schemeClr val="tx1"/>
                </a:solidFill>
              </a:rPr>
              <a:t>and Processing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8" name="Flowchart: Stored Data 7">
            <a:extLst>
              <a:ext uri="{FF2B5EF4-FFF2-40B4-BE49-F238E27FC236}">
                <a16:creationId xmlns:a16="http://schemas.microsoft.com/office/drawing/2014/main" id="{1FBAB51F-4111-44C8-8481-692E1D3C5E84}"/>
              </a:ext>
            </a:extLst>
          </p:cNvPr>
          <p:cNvSpPr/>
          <p:nvPr/>
        </p:nvSpPr>
        <p:spPr>
          <a:xfrm flipH="1">
            <a:off x="5149510" y="2675520"/>
            <a:ext cx="1920240" cy="18288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Model Training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9" name="Flowchart: Stored Data 8">
            <a:extLst>
              <a:ext uri="{FF2B5EF4-FFF2-40B4-BE49-F238E27FC236}">
                <a16:creationId xmlns:a16="http://schemas.microsoft.com/office/drawing/2014/main" id="{ECF65A32-B39D-BC87-3639-A38ECDEFE2E9}"/>
              </a:ext>
            </a:extLst>
          </p:cNvPr>
          <p:cNvSpPr/>
          <p:nvPr/>
        </p:nvSpPr>
        <p:spPr>
          <a:xfrm flipH="1">
            <a:off x="6800802" y="2675520"/>
            <a:ext cx="1920240" cy="18288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Model Testing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0" name="Flowchart: Stored Data 9">
            <a:extLst>
              <a:ext uri="{FF2B5EF4-FFF2-40B4-BE49-F238E27FC236}">
                <a16:creationId xmlns:a16="http://schemas.microsoft.com/office/drawing/2014/main" id="{3DCFDB8C-224A-42BC-CABF-D774A67C6EF7}"/>
              </a:ext>
            </a:extLst>
          </p:cNvPr>
          <p:cNvSpPr/>
          <p:nvPr/>
        </p:nvSpPr>
        <p:spPr>
          <a:xfrm flipH="1">
            <a:off x="8468506" y="2675520"/>
            <a:ext cx="1920240" cy="18288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Inference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1" name="Flowchart: Stored Data 10">
            <a:extLst>
              <a:ext uri="{FF2B5EF4-FFF2-40B4-BE49-F238E27FC236}">
                <a16:creationId xmlns:a16="http://schemas.microsoft.com/office/drawing/2014/main" id="{EEB7655B-58B0-9480-ACAC-3D6E43421360}"/>
              </a:ext>
            </a:extLst>
          </p:cNvPr>
          <p:cNvSpPr/>
          <p:nvPr/>
        </p:nvSpPr>
        <p:spPr>
          <a:xfrm flipH="1">
            <a:off x="10130952" y="2676222"/>
            <a:ext cx="1965960" cy="18288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rgbClr val="7030A0">
                <a:alpha val="4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Production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357724B-9C73-D3F1-FAAB-9F5CD92904E6}"/>
              </a:ext>
            </a:extLst>
          </p:cNvPr>
          <p:cNvSpPr/>
          <p:nvPr/>
        </p:nvSpPr>
        <p:spPr>
          <a:xfrm>
            <a:off x="-166008" y="2675519"/>
            <a:ext cx="498024" cy="182879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94A49B-B95A-73DB-501D-09BCBD67611F}"/>
              </a:ext>
            </a:extLst>
          </p:cNvPr>
          <p:cNvSpPr txBox="1"/>
          <p:nvPr/>
        </p:nvSpPr>
        <p:spPr>
          <a:xfrm>
            <a:off x="1821533" y="6581001"/>
            <a:ext cx="103704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Typical Machine Learning Development Pipeline | ACCESS-NRI Forecasting and Prediction Community Working Group Event - 7 September 2023 | Sanaa Hobeichi </a:t>
            </a:r>
            <a:endParaRPr lang="en-A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041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F0DC-E3D3-D744-50F1-179B5ACB0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8868"/>
            <a:ext cx="10515600" cy="1325563"/>
          </a:xfrm>
        </p:spPr>
        <p:txBody>
          <a:bodyPr/>
          <a:lstStyle/>
          <a:p>
            <a:r>
              <a:rPr lang="en-US" sz="4400" dirty="0">
                <a:latin typeface="+mn-lt"/>
              </a:rPr>
              <a:t>Task Formulation</a:t>
            </a:r>
            <a:endParaRPr lang="en-AU" dirty="0">
              <a:latin typeface="+mn-lt"/>
            </a:endParaRPr>
          </a:p>
        </p:txBody>
      </p:sp>
      <p:sp>
        <p:nvSpPr>
          <p:cNvPr id="11" name="Flowchart: Stored Data 10">
            <a:extLst>
              <a:ext uri="{FF2B5EF4-FFF2-40B4-BE49-F238E27FC236}">
                <a16:creationId xmlns:a16="http://schemas.microsoft.com/office/drawing/2014/main" id="{6CF1FB0D-9B6E-98DC-BE93-4290B3E94FE5}"/>
              </a:ext>
            </a:extLst>
          </p:cNvPr>
          <p:cNvSpPr/>
          <p:nvPr/>
        </p:nvSpPr>
        <p:spPr>
          <a:xfrm flipH="1">
            <a:off x="18962" y="29660"/>
            <a:ext cx="2057400" cy="914400"/>
          </a:xfrm>
          <a:prstGeom prst="flowChartOnlineStorage">
            <a:avLst/>
          </a:prstGeom>
          <a:solidFill>
            <a:srgbClr val="FFFAAB"/>
          </a:solidFill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Task Formulation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2" name="Flowchart: Stored Data 11">
            <a:extLst>
              <a:ext uri="{FF2B5EF4-FFF2-40B4-BE49-F238E27FC236}">
                <a16:creationId xmlns:a16="http://schemas.microsoft.com/office/drawing/2014/main" id="{DD5926B0-BB18-4F6E-F12F-A75B3E9244B0}"/>
              </a:ext>
            </a:extLst>
          </p:cNvPr>
          <p:cNvSpPr/>
          <p:nvPr/>
        </p:nvSpPr>
        <p:spPr>
          <a:xfrm flipH="1">
            <a:off x="1821533" y="28958"/>
            <a:ext cx="1920240" cy="9144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 </a:t>
            </a:r>
          </a:p>
          <a:p>
            <a:pPr algn="ctr"/>
            <a:r>
              <a:rPr lang="en-US" b="1">
                <a:solidFill>
                  <a:schemeClr val="tx1"/>
                </a:solidFill>
              </a:rPr>
              <a:t>Input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3" name="Flowchart: Stored Data 12">
            <a:extLst>
              <a:ext uri="{FF2B5EF4-FFF2-40B4-BE49-F238E27FC236}">
                <a16:creationId xmlns:a16="http://schemas.microsoft.com/office/drawing/2014/main" id="{3F52DDCC-B602-D796-FBFE-0467F1AD1499}"/>
              </a:ext>
            </a:extLst>
          </p:cNvPr>
          <p:cNvSpPr/>
          <p:nvPr/>
        </p:nvSpPr>
        <p:spPr>
          <a:xfrm flipH="1">
            <a:off x="3478089" y="28958"/>
            <a:ext cx="1965960" cy="9144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Data Processing</a:t>
            </a:r>
            <a:endParaRPr lang="en-AU" sz="1600" b="1" dirty="0">
              <a:solidFill>
                <a:schemeClr val="tx1"/>
              </a:solidFill>
            </a:endParaRPr>
          </a:p>
        </p:txBody>
      </p:sp>
      <p:sp>
        <p:nvSpPr>
          <p:cNvPr id="14" name="Flowchart: Stored Data 13">
            <a:extLst>
              <a:ext uri="{FF2B5EF4-FFF2-40B4-BE49-F238E27FC236}">
                <a16:creationId xmlns:a16="http://schemas.microsoft.com/office/drawing/2014/main" id="{9B1DA325-B720-6411-18C9-5E2D52F43DD6}"/>
              </a:ext>
            </a:extLst>
          </p:cNvPr>
          <p:cNvSpPr/>
          <p:nvPr/>
        </p:nvSpPr>
        <p:spPr>
          <a:xfrm flipH="1">
            <a:off x="5190400" y="28958"/>
            <a:ext cx="1920240" cy="9144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Model Training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5" name="Flowchart: Stored Data 14">
            <a:extLst>
              <a:ext uri="{FF2B5EF4-FFF2-40B4-BE49-F238E27FC236}">
                <a16:creationId xmlns:a16="http://schemas.microsoft.com/office/drawing/2014/main" id="{89663815-A4C1-98CF-7345-091756B2F57B}"/>
              </a:ext>
            </a:extLst>
          </p:cNvPr>
          <p:cNvSpPr/>
          <p:nvPr/>
        </p:nvSpPr>
        <p:spPr>
          <a:xfrm flipH="1">
            <a:off x="6841692" y="28958"/>
            <a:ext cx="1920240" cy="9144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Model Testing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6" name="Flowchart: Stored Data 15">
            <a:extLst>
              <a:ext uri="{FF2B5EF4-FFF2-40B4-BE49-F238E27FC236}">
                <a16:creationId xmlns:a16="http://schemas.microsoft.com/office/drawing/2014/main" id="{1E81B2C2-B367-3771-9D06-8DDD4F0A941E}"/>
              </a:ext>
            </a:extLst>
          </p:cNvPr>
          <p:cNvSpPr/>
          <p:nvPr/>
        </p:nvSpPr>
        <p:spPr>
          <a:xfrm flipH="1">
            <a:off x="8509396" y="28958"/>
            <a:ext cx="1920240" cy="9144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Inference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7" name="Flowchart: Stored Data 16">
            <a:extLst>
              <a:ext uri="{FF2B5EF4-FFF2-40B4-BE49-F238E27FC236}">
                <a16:creationId xmlns:a16="http://schemas.microsoft.com/office/drawing/2014/main" id="{50DBDD53-AADB-491D-1441-75136EA03709}"/>
              </a:ext>
            </a:extLst>
          </p:cNvPr>
          <p:cNvSpPr/>
          <p:nvPr/>
        </p:nvSpPr>
        <p:spPr>
          <a:xfrm flipH="1">
            <a:off x="10171842" y="29660"/>
            <a:ext cx="1965960" cy="9144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rgbClr val="7030A0">
                <a:alpha val="4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Production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EF9E3F5-4E5E-622E-2AE0-B466C68E626E}"/>
              </a:ext>
            </a:extLst>
          </p:cNvPr>
          <p:cNvSpPr/>
          <p:nvPr/>
        </p:nvSpPr>
        <p:spPr>
          <a:xfrm>
            <a:off x="838200" y="2476075"/>
            <a:ext cx="2706384" cy="8981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Predictive modelling</a:t>
            </a:r>
            <a:endParaRPr lang="en-AU" sz="20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AFEC58B-231B-C45A-03B5-4234978F0298}"/>
              </a:ext>
            </a:extLst>
          </p:cNvPr>
          <p:cNvSpPr/>
          <p:nvPr/>
        </p:nvSpPr>
        <p:spPr>
          <a:xfrm>
            <a:off x="4155040" y="2476073"/>
            <a:ext cx="2706384" cy="10156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Clustering /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Dimensionality reduction</a:t>
            </a:r>
            <a:endParaRPr lang="en-AU" sz="20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29CB970-0AED-56A7-B90E-208D414A0511}"/>
              </a:ext>
            </a:extLst>
          </p:cNvPr>
          <p:cNvSpPr/>
          <p:nvPr/>
        </p:nvSpPr>
        <p:spPr>
          <a:xfrm>
            <a:off x="836483" y="4874884"/>
            <a:ext cx="2706384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Predicting actions that </a:t>
            </a:r>
            <a:r>
              <a:rPr lang="en-US" sz="2000" dirty="0" err="1">
                <a:solidFill>
                  <a:schemeClr val="tx1"/>
                </a:solidFill>
              </a:rPr>
              <a:t>optimise</a:t>
            </a:r>
            <a:r>
              <a:rPr lang="en-US" sz="2000" dirty="0">
                <a:solidFill>
                  <a:schemeClr val="tx1"/>
                </a:solidFill>
              </a:rPr>
              <a:t> the gain of a system</a:t>
            </a:r>
            <a:endParaRPr lang="en-AU" sz="20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AD0CBF1-0751-1EF7-331A-6EAAA6FB2CB2}"/>
              </a:ext>
            </a:extLst>
          </p:cNvPr>
          <p:cNvSpPr/>
          <p:nvPr/>
        </p:nvSpPr>
        <p:spPr>
          <a:xfrm>
            <a:off x="7471881" y="2476073"/>
            <a:ext cx="2706384" cy="10156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Image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processing and generation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ABACF76-B29C-AA96-2A19-03A702A8880C}"/>
              </a:ext>
            </a:extLst>
          </p:cNvPr>
          <p:cNvSpPr/>
          <p:nvPr/>
        </p:nvSpPr>
        <p:spPr>
          <a:xfrm>
            <a:off x="7471881" y="4874885"/>
            <a:ext cx="2706384" cy="1325563"/>
          </a:xfrm>
          <a:prstGeom prst="roundRect">
            <a:avLst/>
          </a:prstGeom>
          <a:solidFill>
            <a:srgbClr val="E3FDFC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Modeling relationships in a network system</a:t>
            </a:r>
            <a:endParaRPr lang="en-AU" sz="20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72A14A-28DB-BEB4-0454-F4F9EA5DB340}"/>
              </a:ext>
            </a:extLst>
          </p:cNvPr>
          <p:cNvSpPr txBox="1"/>
          <p:nvPr/>
        </p:nvSpPr>
        <p:spPr>
          <a:xfrm>
            <a:off x="7572913" y="6230359"/>
            <a:ext cx="32149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-apple-system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</a:rPr>
              <a:t>Graph Neural Network (GNN)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CC1980-A4E2-DF4D-4578-FEDFEA32FA6A}"/>
              </a:ext>
            </a:extLst>
          </p:cNvPr>
          <p:cNvSpPr txBox="1"/>
          <p:nvPr/>
        </p:nvSpPr>
        <p:spPr>
          <a:xfrm>
            <a:off x="7349446" y="3580157"/>
            <a:ext cx="48014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Convolutional Neural Network (CNN) – </a:t>
            </a:r>
            <a:r>
              <a:rPr lang="en-AU" sz="1200" dirty="0">
                <a:solidFill>
                  <a:srgbClr val="00B050"/>
                </a:solidFill>
                <a:latin typeface="-apple-system"/>
              </a:rPr>
              <a:t>Automated features extraction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CNN-based architectures: U-Net, </a:t>
            </a:r>
            <a:r>
              <a:rPr lang="en-AU" sz="1200" dirty="0" err="1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ResNet</a:t>
            </a:r>
            <a:endParaRPr lang="en-AU" sz="1200" dirty="0">
              <a:solidFill>
                <a:schemeClr val="accent1">
                  <a:lumMod val="50000"/>
                </a:schemeClr>
              </a:solidFill>
              <a:latin typeface="-apple-system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Generative Adversarial Network (GAN)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Transformers </a:t>
            </a:r>
            <a:r>
              <a:rPr lang="en-AU" sz="1200" dirty="0">
                <a:solidFill>
                  <a:srgbClr val="00B050"/>
                </a:solidFill>
                <a:latin typeface="-apple-system"/>
              </a:rPr>
              <a:t>(attention mechanism)</a:t>
            </a: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 &amp; Foundation Models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08D686-BCAB-C372-C1B8-05FAEED20572}"/>
              </a:ext>
            </a:extLst>
          </p:cNvPr>
          <p:cNvSpPr txBox="1"/>
          <p:nvPr/>
        </p:nvSpPr>
        <p:spPr>
          <a:xfrm>
            <a:off x="836483" y="6236284"/>
            <a:ext cx="282967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Q-learning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Monte </a:t>
            </a:r>
            <a:r>
              <a:rPr lang="en-AU" sz="14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Carlo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550D02-603D-6D87-F333-EC36AC6F1EB0}"/>
              </a:ext>
            </a:extLst>
          </p:cNvPr>
          <p:cNvSpPr txBox="1"/>
          <p:nvPr/>
        </p:nvSpPr>
        <p:spPr>
          <a:xfrm>
            <a:off x="4155040" y="3575214"/>
            <a:ext cx="29760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Principal Component Analysis (PCA)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K-means</a:t>
            </a:r>
            <a:endParaRPr lang="en-AU" sz="1200" b="1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Self-organising maps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7BE42C-8EE3-E018-1D19-D3119007F744}"/>
              </a:ext>
            </a:extLst>
          </p:cNvPr>
          <p:cNvSpPr txBox="1"/>
          <p:nvPr/>
        </p:nvSpPr>
        <p:spPr>
          <a:xfrm>
            <a:off x="791110" y="3406352"/>
            <a:ext cx="371068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Linear Regression/ Logistic Regression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Tree based: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XGBoost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, Random Forest, and </a:t>
            </a:r>
          </a:p>
          <a:p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	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LightGBM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-apple-system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Artificial Neural Networks (ANN)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Long Short Term Memory (LSTM) – </a:t>
            </a:r>
            <a:r>
              <a:rPr lang="en-AU" sz="1200" dirty="0">
                <a:solidFill>
                  <a:srgbClr val="00B050"/>
                </a:solidFill>
                <a:latin typeface="-apple-system"/>
              </a:rPr>
              <a:t>Sequential data</a:t>
            </a:r>
            <a:endParaRPr lang="en-US" sz="1200" dirty="0">
              <a:solidFill>
                <a:srgbClr val="00B050"/>
              </a:solidFill>
              <a:latin typeface="-apple-system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Support Vector Machine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Bayesian Neural Network – </a:t>
            </a:r>
            <a:r>
              <a:rPr lang="en-US" sz="1200" dirty="0">
                <a:solidFill>
                  <a:srgbClr val="00B050"/>
                </a:solidFill>
                <a:latin typeface="-apple-system"/>
              </a:rPr>
              <a:t>Estimates uncertainties</a:t>
            </a:r>
            <a:endParaRPr lang="en-AU" sz="1200" dirty="0">
              <a:solidFill>
                <a:srgbClr val="00B050"/>
              </a:solidFill>
              <a:latin typeface="-apple-system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34708DA-0323-0D40-9BE7-D4B74C14A66B}"/>
              </a:ext>
            </a:extLst>
          </p:cNvPr>
          <p:cNvSpPr/>
          <p:nvPr/>
        </p:nvSpPr>
        <p:spPr>
          <a:xfrm>
            <a:off x="4095106" y="4874884"/>
            <a:ext cx="2706384" cy="845443"/>
          </a:xfrm>
          <a:prstGeom prst="round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Text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processing and generation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CFC5F1-8EBA-A4B7-3FF7-94D69FAD4BAB}"/>
              </a:ext>
            </a:extLst>
          </p:cNvPr>
          <p:cNvSpPr txBox="1"/>
          <p:nvPr/>
        </p:nvSpPr>
        <p:spPr>
          <a:xfrm>
            <a:off x="4155040" y="5968970"/>
            <a:ext cx="28296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Long Short Term Memory (LSTM)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Recurrent Neural Networks (RNN)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Transformers &amp; Foundation Models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90A818-5DBE-0BF6-B3F7-C3DBED87191C}"/>
              </a:ext>
            </a:extLst>
          </p:cNvPr>
          <p:cNvSpPr txBox="1"/>
          <p:nvPr/>
        </p:nvSpPr>
        <p:spPr>
          <a:xfrm>
            <a:off x="510707" y="1666257"/>
            <a:ext cx="10941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Determine the problem type</a:t>
            </a:r>
            <a:r>
              <a:rPr lang="en-US" b="1" dirty="0"/>
              <a:t>. </a:t>
            </a:r>
            <a:r>
              <a:rPr lang="en-US" dirty="0"/>
              <a:t>What do you want to achieve?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62A557-E27F-32E7-6942-5AE94BD33A0A}"/>
              </a:ext>
            </a:extLst>
          </p:cNvPr>
          <p:cNvSpPr txBox="1"/>
          <p:nvPr/>
        </p:nvSpPr>
        <p:spPr>
          <a:xfrm>
            <a:off x="520981" y="2040339"/>
            <a:ext cx="107394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Identify suitable Machine Learning model candidates. </a:t>
            </a:r>
            <a:r>
              <a:rPr lang="en-US" dirty="0"/>
              <a:t>Explore various algorithms that fit your problem type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8DAF7D-9ADA-8A5D-51AD-C70E4A9598EA}"/>
              </a:ext>
            </a:extLst>
          </p:cNvPr>
          <p:cNvSpPr txBox="1"/>
          <p:nvPr/>
        </p:nvSpPr>
        <p:spPr>
          <a:xfrm>
            <a:off x="1821533" y="6581001"/>
            <a:ext cx="103704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Typical Machine Learning Development Pipeline | ACCESS-NRI Forecasting and Prediction Community Working Group Event - 7 September 2023 | Sanaa Hobeichi </a:t>
            </a:r>
            <a:endParaRPr lang="en-A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D94CF94-D7CC-D33B-124B-9B046D4EB7F1}"/>
              </a:ext>
            </a:extLst>
          </p:cNvPr>
          <p:cNvGrpSpPr/>
          <p:nvPr/>
        </p:nvGrpSpPr>
        <p:grpSpPr>
          <a:xfrm>
            <a:off x="2589066" y="2945300"/>
            <a:ext cx="9281868" cy="3427397"/>
            <a:chOff x="2589066" y="2945300"/>
            <a:chExt cx="9281868" cy="3427397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2637450B-21AC-492A-8ACB-D9B725B3C708}"/>
                </a:ext>
              </a:extLst>
            </p:cNvPr>
            <p:cNvSpPr/>
            <p:nvPr/>
          </p:nvSpPr>
          <p:spPr>
            <a:xfrm>
              <a:off x="2589066" y="6010824"/>
              <a:ext cx="1172978" cy="361873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Reinforcement learning</a:t>
              </a:r>
              <a:endParaRPr lang="en-AU" sz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B48F204A-0562-35F0-EA91-47189355C908}"/>
                </a:ext>
              </a:extLst>
            </p:cNvPr>
            <p:cNvSpPr/>
            <p:nvPr/>
          </p:nvSpPr>
          <p:spPr>
            <a:xfrm>
              <a:off x="2646451" y="3099455"/>
              <a:ext cx="1172978" cy="361873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Supervised learning</a:t>
              </a:r>
              <a:endParaRPr lang="en-AU" sz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C118FE53-DAE5-2B96-5103-54B0BB73BB90}"/>
                </a:ext>
              </a:extLst>
            </p:cNvPr>
            <p:cNvSpPr/>
            <p:nvPr/>
          </p:nvSpPr>
          <p:spPr>
            <a:xfrm>
              <a:off x="6150520" y="3221919"/>
              <a:ext cx="1172978" cy="361873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Unsupervised learning</a:t>
              </a:r>
              <a:endParaRPr lang="en-AU" sz="1200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EFEB2EBA-8CED-F881-3826-AF254EA6A4A3}"/>
                </a:ext>
              </a:extLst>
            </p:cNvPr>
            <p:cNvSpPr/>
            <p:nvPr/>
          </p:nvSpPr>
          <p:spPr>
            <a:xfrm>
              <a:off x="10071256" y="2945300"/>
              <a:ext cx="1799678" cy="64313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Supervised learning /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Unsupervised learning /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Mixed 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5CA6A4D7-BA6B-2DE3-CFF3-990C5346A724}"/>
                </a:ext>
              </a:extLst>
            </p:cNvPr>
            <p:cNvSpPr/>
            <p:nvPr/>
          </p:nvSpPr>
          <p:spPr>
            <a:xfrm>
              <a:off x="9682454" y="5951975"/>
              <a:ext cx="1965961" cy="361873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Supervised/unsupervised learning</a:t>
              </a:r>
              <a:endParaRPr lang="en-AU" sz="120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2B8580C7-163F-3869-373E-01F5C45E009D}"/>
                </a:ext>
              </a:extLst>
            </p:cNvPr>
            <p:cNvSpPr/>
            <p:nvPr/>
          </p:nvSpPr>
          <p:spPr>
            <a:xfrm>
              <a:off x="5914460" y="5613033"/>
              <a:ext cx="1409038" cy="361873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Supervised learning / Mixed</a:t>
              </a:r>
              <a:endParaRPr lang="en-AU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9E0A907B-F9DC-01E7-8B62-1A9AA4667182}"/>
              </a:ext>
            </a:extLst>
          </p:cNvPr>
          <p:cNvSpPr txBox="1"/>
          <p:nvPr/>
        </p:nvSpPr>
        <p:spPr>
          <a:xfrm>
            <a:off x="10743856" y="4290941"/>
            <a:ext cx="10419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200" dirty="0">
                <a:solidFill>
                  <a:srgbClr val="00B050"/>
                </a:solidFill>
                <a:latin typeface="-apple-system"/>
              </a:rPr>
              <a:t>Pre-trained</a:t>
            </a:r>
          </a:p>
          <a:p>
            <a:r>
              <a:rPr lang="en-AU" sz="1200" dirty="0">
                <a:solidFill>
                  <a:srgbClr val="00B050"/>
                </a:solidFill>
                <a:latin typeface="-apple-system"/>
              </a:rPr>
              <a:t>transformers</a:t>
            </a:r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310451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8" grpId="0"/>
      <p:bldP spid="19" grpId="0"/>
      <p:bldP spid="21" grpId="0"/>
      <p:bldP spid="24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81F59A7E-48BF-7BE4-0A50-590B74C29BC9}"/>
              </a:ext>
            </a:extLst>
          </p:cNvPr>
          <p:cNvSpPr/>
          <p:nvPr/>
        </p:nvSpPr>
        <p:spPr>
          <a:xfrm>
            <a:off x="520980" y="2619910"/>
            <a:ext cx="10564836" cy="1962364"/>
          </a:xfrm>
          <a:prstGeom prst="roundRect">
            <a:avLst/>
          </a:prstGeom>
          <a:solidFill>
            <a:srgbClr val="FFFC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91F0DC-E3D3-D744-50F1-179B5ACB0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8868"/>
            <a:ext cx="10515600" cy="1325563"/>
          </a:xfrm>
        </p:spPr>
        <p:txBody>
          <a:bodyPr/>
          <a:lstStyle/>
          <a:p>
            <a:r>
              <a:rPr lang="en-US" sz="4400" dirty="0">
                <a:latin typeface="+mn-lt"/>
              </a:rPr>
              <a:t>Task Formulation</a:t>
            </a:r>
            <a:endParaRPr lang="en-AU" dirty="0">
              <a:latin typeface="+mn-lt"/>
            </a:endParaRPr>
          </a:p>
        </p:txBody>
      </p:sp>
      <p:sp>
        <p:nvSpPr>
          <p:cNvPr id="11" name="Flowchart: Stored Data 10">
            <a:extLst>
              <a:ext uri="{FF2B5EF4-FFF2-40B4-BE49-F238E27FC236}">
                <a16:creationId xmlns:a16="http://schemas.microsoft.com/office/drawing/2014/main" id="{6CF1FB0D-9B6E-98DC-BE93-4290B3E94FE5}"/>
              </a:ext>
            </a:extLst>
          </p:cNvPr>
          <p:cNvSpPr/>
          <p:nvPr/>
        </p:nvSpPr>
        <p:spPr>
          <a:xfrm flipH="1">
            <a:off x="18962" y="29660"/>
            <a:ext cx="2057400" cy="914400"/>
          </a:xfrm>
          <a:prstGeom prst="flowChartOnlineStorage">
            <a:avLst/>
          </a:prstGeom>
          <a:solidFill>
            <a:srgbClr val="FFFAAB"/>
          </a:solidFill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Task Formulation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2" name="Flowchart: Stored Data 11">
            <a:extLst>
              <a:ext uri="{FF2B5EF4-FFF2-40B4-BE49-F238E27FC236}">
                <a16:creationId xmlns:a16="http://schemas.microsoft.com/office/drawing/2014/main" id="{DD5926B0-BB18-4F6E-F12F-A75B3E9244B0}"/>
              </a:ext>
            </a:extLst>
          </p:cNvPr>
          <p:cNvSpPr/>
          <p:nvPr/>
        </p:nvSpPr>
        <p:spPr>
          <a:xfrm flipH="1">
            <a:off x="1821533" y="28958"/>
            <a:ext cx="1920240" cy="9144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 </a:t>
            </a:r>
          </a:p>
          <a:p>
            <a:pPr algn="ctr"/>
            <a:r>
              <a:rPr lang="en-US" b="1">
                <a:solidFill>
                  <a:schemeClr val="tx1"/>
                </a:solidFill>
              </a:rPr>
              <a:t>Input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3" name="Flowchart: Stored Data 12">
            <a:extLst>
              <a:ext uri="{FF2B5EF4-FFF2-40B4-BE49-F238E27FC236}">
                <a16:creationId xmlns:a16="http://schemas.microsoft.com/office/drawing/2014/main" id="{3F52DDCC-B602-D796-FBFE-0467F1AD1499}"/>
              </a:ext>
            </a:extLst>
          </p:cNvPr>
          <p:cNvSpPr/>
          <p:nvPr/>
        </p:nvSpPr>
        <p:spPr>
          <a:xfrm flipH="1">
            <a:off x="3478089" y="28958"/>
            <a:ext cx="1965960" cy="9144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Data Processing</a:t>
            </a:r>
            <a:endParaRPr lang="en-AU" sz="1600" b="1" dirty="0">
              <a:solidFill>
                <a:schemeClr val="tx1"/>
              </a:solidFill>
            </a:endParaRPr>
          </a:p>
        </p:txBody>
      </p:sp>
      <p:sp>
        <p:nvSpPr>
          <p:cNvPr id="14" name="Flowchart: Stored Data 13">
            <a:extLst>
              <a:ext uri="{FF2B5EF4-FFF2-40B4-BE49-F238E27FC236}">
                <a16:creationId xmlns:a16="http://schemas.microsoft.com/office/drawing/2014/main" id="{9B1DA325-B720-6411-18C9-5E2D52F43DD6}"/>
              </a:ext>
            </a:extLst>
          </p:cNvPr>
          <p:cNvSpPr/>
          <p:nvPr/>
        </p:nvSpPr>
        <p:spPr>
          <a:xfrm flipH="1">
            <a:off x="5190400" y="28958"/>
            <a:ext cx="1920240" cy="9144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Model Training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5" name="Flowchart: Stored Data 14">
            <a:extLst>
              <a:ext uri="{FF2B5EF4-FFF2-40B4-BE49-F238E27FC236}">
                <a16:creationId xmlns:a16="http://schemas.microsoft.com/office/drawing/2014/main" id="{89663815-A4C1-98CF-7345-091756B2F57B}"/>
              </a:ext>
            </a:extLst>
          </p:cNvPr>
          <p:cNvSpPr/>
          <p:nvPr/>
        </p:nvSpPr>
        <p:spPr>
          <a:xfrm flipH="1">
            <a:off x="6841692" y="28958"/>
            <a:ext cx="1920240" cy="9144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Model Testing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6" name="Flowchart: Stored Data 15">
            <a:extLst>
              <a:ext uri="{FF2B5EF4-FFF2-40B4-BE49-F238E27FC236}">
                <a16:creationId xmlns:a16="http://schemas.microsoft.com/office/drawing/2014/main" id="{1E81B2C2-B367-3771-9D06-8DDD4F0A941E}"/>
              </a:ext>
            </a:extLst>
          </p:cNvPr>
          <p:cNvSpPr/>
          <p:nvPr/>
        </p:nvSpPr>
        <p:spPr>
          <a:xfrm flipH="1">
            <a:off x="8509396" y="28958"/>
            <a:ext cx="1920240" cy="9144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Inference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7" name="Flowchart: Stored Data 16">
            <a:extLst>
              <a:ext uri="{FF2B5EF4-FFF2-40B4-BE49-F238E27FC236}">
                <a16:creationId xmlns:a16="http://schemas.microsoft.com/office/drawing/2014/main" id="{50DBDD53-AADB-491D-1441-75136EA03709}"/>
              </a:ext>
            </a:extLst>
          </p:cNvPr>
          <p:cNvSpPr/>
          <p:nvPr/>
        </p:nvSpPr>
        <p:spPr>
          <a:xfrm flipH="1">
            <a:off x="10171842" y="29660"/>
            <a:ext cx="1965960" cy="9144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rgbClr val="7030A0">
                <a:alpha val="4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Production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90A818-5DBE-0BF6-B3F7-C3DBED87191C}"/>
              </a:ext>
            </a:extLst>
          </p:cNvPr>
          <p:cNvSpPr txBox="1"/>
          <p:nvPr/>
        </p:nvSpPr>
        <p:spPr>
          <a:xfrm>
            <a:off x="510707" y="1666257"/>
            <a:ext cx="10941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Determine the problem type</a:t>
            </a:r>
            <a:r>
              <a:rPr lang="en-US" b="1" dirty="0"/>
              <a:t>. What do you want to achieve?</a:t>
            </a:r>
            <a:r>
              <a:rPr lang="en-US" dirty="0"/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62A557-E27F-32E7-6942-5AE94BD33A0A}"/>
              </a:ext>
            </a:extLst>
          </p:cNvPr>
          <p:cNvSpPr txBox="1"/>
          <p:nvPr/>
        </p:nvSpPr>
        <p:spPr>
          <a:xfrm>
            <a:off x="520980" y="2040339"/>
            <a:ext cx="109313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Identify suitable Machine Learning model candidates. </a:t>
            </a:r>
            <a:r>
              <a:rPr lang="en-US" b="1" dirty="0"/>
              <a:t>Explore various algorithms that fit your problem type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86F8C93-9DBE-03F1-1286-BB2528FF20B8}"/>
              </a:ext>
            </a:extLst>
          </p:cNvPr>
          <p:cNvSpPr txBox="1"/>
          <p:nvPr/>
        </p:nvSpPr>
        <p:spPr>
          <a:xfrm>
            <a:off x="894662" y="2699646"/>
            <a:ext cx="10314444" cy="1800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Start with simple models (e.g., multiple linear regression and Tree-based models) before Deep Learning models</a:t>
            </a:r>
          </a:p>
          <a:p>
            <a:endParaRPr lang="en-US" sz="1050" dirty="0"/>
          </a:p>
          <a:p>
            <a:r>
              <a:rPr lang="en-US" dirty="0"/>
              <a:t>If a similar problem was addressed in the literature, start with a model from the literature</a:t>
            </a:r>
          </a:p>
          <a:p>
            <a:endParaRPr lang="en-US" sz="1050" dirty="0"/>
          </a:p>
          <a:p>
            <a:r>
              <a:rPr lang="en-US" dirty="0"/>
              <a:t>Do not commit to a ML model because it is exciting or novel rather than because it is the best solution for your problem</a:t>
            </a:r>
            <a:endParaRPr lang="en-AU" dirty="0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87D87C69-8762-A5B9-ECBF-3631E5894C9B}"/>
              </a:ext>
            </a:extLst>
          </p:cNvPr>
          <p:cNvSpPr/>
          <p:nvPr/>
        </p:nvSpPr>
        <p:spPr>
          <a:xfrm>
            <a:off x="707162" y="2782675"/>
            <a:ext cx="178419" cy="223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4903B84D-8E1F-D9FA-6696-50922C205F0D}"/>
              </a:ext>
            </a:extLst>
          </p:cNvPr>
          <p:cNvSpPr/>
          <p:nvPr/>
        </p:nvSpPr>
        <p:spPr>
          <a:xfrm>
            <a:off x="707162" y="3517383"/>
            <a:ext cx="178419" cy="223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D9D1BA2C-2E3D-7365-141C-38F0932037C0}"/>
              </a:ext>
            </a:extLst>
          </p:cNvPr>
          <p:cNvSpPr/>
          <p:nvPr/>
        </p:nvSpPr>
        <p:spPr>
          <a:xfrm>
            <a:off x="707163" y="3924135"/>
            <a:ext cx="178419" cy="223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F9B09CA-DB6B-92BE-7758-95EF7D2D7BA7}"/>
              </a:ext>
            </a:extLst>
          </p:cNvPr>
          <p:cNvSpPr txBox="1"/>
          <p:nvPr/>
        </p:nvSpPr>
        <p:spPr>
          <a:xfrm>
            <a:off x="1821533" y="6581001"/>
            <a:ext cx="103704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Typical Machine Learning Development Pipeline | ACCESS-NRI Forecasting and Prediction Community Working Group Event - 7 September 2023 | Sanaa Hobeichi </a:t>
            </a:r>
            <a:endParaRPr lang="en-A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34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F0DC-E3D3-D744-50F1-179B5ACB0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8868"/>
            <a:ext cx="10515600" cy="1325563"/>
          </a:xfrm>
        </p:spPr>
        <p:txBody>
          <a:bodyPr/>
          <a:lstStyle/>
          <a:p>
            <a:r>
              <a:rPr lang="en-US" sz="4400" dirty="0">
                <a:latin typeface="+mn-lt"/>
              </a:rPr>
              <a:t>Task Formulation</a:t>
            </a:r>
            <a:endParaRPr lang="en-AU" dirty="0">
              <a:latin typeface="+mn-lt"/>
            </a:endParaRPr>
          </a:p>
        </p:txBody>
      </p:sp>
      <p:sp>
        <p:nvSpPr>
          <p:cNvPr id="11" name="Flowchart: Stored Data 10">
            <a:extLst>
              <a:ext uri="{FF2B5EF4-FFF2-40B4-BE49-F238E27FC236}">
                <a16:creationId xmlns:a16="http://schemas.microsoft.com/office/drawing/2014/main" id="{6CF1FB0D-9B6E-98DC-BE93-4290B3E94FE5}"/>
              </a:ext>
            </a:extLst>
          </p:cNvPr>
          <p:cNvSpPr/>
          <p:nvPr/>
        </p:nvSpPr>
        <p:spPr>
          <a:xfrm flipH="1">
            <a:off x="18962" y="29660"/>
            <a:ext cx="2057400" cy="914400"/>
          </a:xfrm>
          <a:prstGeom prst="flowChartOnlineStorage">
            <a:avLst/>
          </a:prstGeom>
          <a:solidFill>
            <a:srgbClr val="FFFAAB"/>
          </a:solidFill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Task Formulation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2" name="Flowchart: Stored Data 11">
            <a:extLst>
              <a:ext uri="{FF2B5EF4-FFF2-40B4-BE49-F238E27FC236}">
                <a16:creationId xmlns:a16="http://schemas.microsoft.com/office/drawing/2014/main" id="{DD5926B0-BB18-4F6E-F12F-A75B3E9244B0}"/>
              </a:ext>
            </a:extLst>
          </p:cNvPr>
          <p:cNvSpPr/>
          <p:nvPr/>
        </p:nvSpPr>
        <p:spPr>
          <a:xfrm flipH="1">
            <a:off x="1821533" y="28958"/>
            <a:ext cx="1920240" cy="9144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 </a:t>
            </a:r>
          </a:p>
          <a:p>
            <a:pPr algn="ctr"/>
            <a:r>
              <a:rPr lang="en-US" b="1">
                <a:solidFill>
                  <a:schemeClr val="tx1"/>
                </a:solidFill>
              </a:rPr>
              <a:t>Input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3" name="Flowchart: Stored Data 12">
            <a:extLst>
              <a:ext uri="{FF2B5EF4-FFF2-40B4-BE49-F238E27FC236}">
                <a16:creationId xmlns:a16="http://schemas.microsoft.com/office/drawing/2014/main" id="{3F52DDCC-B602-D796-FBFE-0467F1AD1499}"/>
              </a:ext>
            </a:extLst>
          </p:cNvPr>
          <p:cNvSpPr/>
          <p:nvPr/>
        </p:nvSpPr>
        <p:spPr>
          <a:xfrm flipH="1">
            <a:off x="3478089" y="28958"/>
            <a:ext cx="1965960" cy="9144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Data Processing</a:t>
            </a:r>
            <a:endParaRPr lang="en-AU" sz="1600" b="1" dirty="0">
              <a:solidFill>
                <a:schemeClr val="tx1"/>
              </a:solidFill>
            </a:endParaRPr>
          </a:p>
        </p:txBody>
      </p:sp>
      <p:sp>
        <p:nvSpPr>
          <p:cNvPr id="14" name="Flowchart: Stored Data 13">
            <a:extLst>
              <a:ext uri="{FF2B5EF4-FFF2-40B4-BE49-F238E27FC236}">
                <a16:creationId xmlns:a16="http://schemas.microsoft.com/office/drawing/2014/main" id="{9B1DA325-B720-6411-18C9-5E2D52F43DD6}"/>
              </a:ext>
            </a:extLst>
          </p:cNvPr>
          <p:cNvSpPr/>
          <p:nvPr/>
        </p:nvSpPr>
        <p:spPr>
          <a:xfrm flipH="1">
            <a:off x="5190400" y="28958"/>
            <a:ext cx="1920240" cy="9144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Model Training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5" name="Flowchart: Stored Data 14">
            <a:extLst>
              <a:ext uri="{FF2B5EF4-FFF2-40B4-BE49-F238E27FC236}">
                <a16:creationId xmlns:a16="http://schemas.microsoft.com/office/drawing/2014/main" id="{89663815-A4C1-98CF-7345-091756B2F57B}"/>
              </a:ext>
            </a:extLst>
          </p:cNvPr>
          <p:cNvSpPr/>
          <p:nvPr/>
        </p:nvSpPr>
        <p:spPr>
          <a:xfrm flipH="1">
            <a:off x="6841692" y="28958"/>
            <a:ext cx="1920240" cy="9144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Model Testing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6" name="Flowchart: Stored Data 15">
            <a:extLst>
              <a:ext uri="{FF2B5EF4-FFF2-40B4-BE49-F238E27FC236}">
                <a16:creationId xmlns:a16="http://schemas.microsoft.com/office/drawing/2014/main" id="{1E81B2C2-B367-3771-9D06-8DDD4F0A941E}"/>
              </a:ext>
            </a:extLst>
          </p:cNvPr>
          <p:cNvSpPr/>
          <p:nvPr/>
        </p:nvSpPr>
        <p:spPr>
          <a:xfrm flipH="1">
            <a:off x="8509396" y="28958"/>
            <a:ext cx="1920240" cy="9144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Inference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17" name="Flowchart: Stored Data 16">
            <a:extLst>
              <a:ext uri="{FF2B5EF4-FFF2-40B4-BE49-F238E27FC236}">
                <a16:creationId xmlns:a16="http://schemas.microsoft.com/office/drawing/2014/main" id="{50DBDD53-AADB-491D-1441-75136EA03709}"/>
              </a:ext>
            </a:extLst>
          </p:cNvPr>
          <p:cNvSpPr/>
          <p:nvPr/>
        </p:nvSpPr>
        <p:spPr>
          <a:xfrm flipH="1">
            <a:off x="10171842" y="29660"/>
            <a:ext cx="1965960" cy="914400"/>
          </a:xfrm>
          <a:prstGeom prst="flowChartOnlineStorage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glow rad="63500">
              <a:srgbClr val="7030A0">
                <a:alpha val="4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Production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90A818-5DBE-0BF6-B3F7-C3DBED87191C}"/>
              </a:ext>
            </a:extLst>
          </p:cNvPr>
          <p:cNvSpPr txBox="1"/>
          <p:nvPr/>
        </p:nvSpPr>
        <p:spPr>
          <a:xfrm>
            <a:off x="510707" y="1666257"/>
            <a:ext cx="10941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Determine the problem type</a:t>
            </a:r>
            <a:r>
              <a:rPr lang="en-US" b="1" dirty="0"/>
              <a:t>. </a:t>
            </a:r>
            <a:r>
              <a:rPr lang="en-US" dirty="0"/>
              <a:t>What do you want to achieve?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62A557-E27F-32E7-6942-5AE94BD33A0A}"/>
              </a:ext>
            </a:extLst>
          </p:cNvPr>
          <p:cNvSpPr txBox="1"/>
          <p:nvPr/>
        </p:nvSpPr>
        <p:spPr>
          <a:xfrm>
            <a:off x="520980" y="2040339"/>
            <a:ext cx="109313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Identify suitable Machine Learning model candidates. </a:t>
            </a:r>
            <a:r>
              <a:rPr lang="en-US" dirty="0"/>
              <a:t>Explore various algorithms that fit your problem type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766ACF-6B58-A5D7-6F31-311FC3C35D1C}"/>
              </a:ext>
            </a:extLst>
          </p:cNvPr>
          <p:cNvSpPr txBox="1"/>
          <p:nvPr/>
        </p:nvSpPr>
        <p:spPr>
          <a:xfrm>
            <a:off x="520980" y="2496154"/>
            <a:ext cx="10834100" cy="1808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Establish evaluation methods</a:t>
            </a:r>
            <a:r>
              <a:rPr lang="en-US" b="1" dirty="0"/>
              <a:t>: </a:t>
            </a:r>
            <a:r>
              <a:rPr lang="en-US" dirty="0"/>
              <a:t>Define metrics and techniques to assess the model’s performance</a:t>
            </a:r>
          </a:p>
          <a:p>
            <a:endParaRPr lang="en-US" sz="1050" dirty="0"/>
          </a:p>
          <a:p>
            <a:r>
              <a:rPr lang="en-US" b="1" dirty="0">
                <a:solidFill>
                  <a:srgbClr val="0070C0"/>
                </a:solidFill>
              </a:rPr>
              <a:t>Know your computational resources</a:t>
            </a:r>
            <a:r>
              <a:rPr lang="en-US" b="1" dirty="0"/>
              <a:t>: </a:t>
            </a:r>
            <a:r>
              <a:rPr lang="en-US" dirty="0"/>
              <a:t>Consider the hardware (CPU/GPU), data storage available to you, and how they may impact the project</a:t>
            </a:r>
          </a:p>
          <a:p>
            <a:endParaRPr lang="en-US" sz="1100" dirty="0"/>
          </a:p>
          <a:p>
            <a:r>
              <a:rPr lang="en-US" b="1" dirty="0">
                <a:solidFill>
                  <a:srgbClr val="0070C0"/>
                </a:solidFill>
              </a:rPr>
              <a:t>Reach out to experts</a:t>
            </a:r>
            <a:r>
              <a:rPr lang="en-US" b="1" dirty="0"/>
              <a:t>:</a:t>
            </a:r>
            <a:r>
              <a:rPr lang="en-US" dirty="0"/>
              <a:t> Both domain knowledge and AI skills are essential. Through collaboration, you can gain valuable guidance and accelerate the development of the best model.</a:t>
            </a:r>
            <a:endParaRPr lang="en-US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B3A2D2-A013-EEC0-8662-F6EDCC4E3C19}"/>
              </a:ext>
            </a:extLst>
          </p:cNvPr>
          <p:cNvSpPr txBox="1"/>
          <p:nvPr/>
        </p:nvSpPr>
        <p:spPr>
          <a:xfrm>
            <a:off x="1821533" y="6581001"/>
            <a:ext cx="103704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Typical Machine Learning Development Pipeline | ACCESS-NRI Forecasting and Prediction Community Working Group Event - 7 September 2023 | Sanaa Hobeichi </a:t>
            </a:r>
            <a:endParaRPr lang="en-A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357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F0DC-E3D3-D744-50F1-179B5ACB0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8871"/>
            <a:ext cx="10515600" cy="1325563"/>
          </a:xfrm>
        </p:spPr>
        <p:txBody>
          <a:bodyPr/>
          <a:lstStyle/>
          <a:p>
            <a:r>
              <a:rPr lang="en-US" sz="4400" dirty="0">
                <a:latin typeface="+mn-lt"/>
              </a:rPr>
              <a:t>Data input</a:t>
            </a:r>
            <a:endParaRPr lang="en-AU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ED7D5-6EB6-7C1D-CD0C-8C6A481F1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22" y="1778894"/>
            <a:ext cx="10515600" cy="4351338"/>
          </a:xfrm>
        </p:spPr>
        <p:txBody>
          <a:bodyPr>
            <a:normAutofit/>
          </a:bodyPr>
          <a:lstStyle/>
          <a:p>
            <a:pPr marL="457200" lvl="1"/>
            <a:r>
              <a:rPr lang="en-US" sz="1800" b="1" dirty="0">
                <a:solidFill>
                  <a:srgbClr val="0070C0"/>
                </a:solidFill>
                <a:latin typeface="Söhne"/>
              </a:rPr>
              <a:t>Format your data</a:t>
            </a:r>
            <a:r>
              <a:rPr lang="en-US" sz="1800" dirty="0">
                <a:solidFill>
                  <a:prstClr val="black"/>
                </a:solidFill>
                <a:latin typeface="Söhne"/>
              </a:rPr>
              <a:t>: Ensure your data is in the correct format, tabular, gridded, graph, or a text file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EFA67CE-8F1E-BCB7-D8E9-A11A51101FD7}"/>
              </a:ext>
            </a:extLst>
          </p:cNvPr>
          <p:cNvGrpSpPr/>
          <p:nvPr/>
        </p:nvGrpSpPr>
        <p:grpSpPr>
          <a:xfrm>
            <a:off x="18962" y="28958"/>
            <a:ext cx="12118840" cy="915102"/>
            <a:chOff x="18962" y="28958"/>
            <a:chExt cx="12118840" cy="915102"/>
          </a:xfrm>
        </p:grpSpPr>
        <p:sp>
          <p:nvSpPr>
            <p:cNvPr id="4" name="Flowchart: Stored Data 3">
              <a:extLst>
                <a:ext uri="{FF2B5EF4-FFF2-40B4-BE49-F238E27FC236}">
                  <a16:creationId xmlns:a16="http://schemas.microsoft.com/office/drawing/2014/main" id="{A08BFBCD-7056-5239-F1F8-72851F234432}"/>
                </a:ext>
              </a:extLst>
            </p:cNvPr>
            <p:cNvSpPr/>
            <p:nvPr/>
          </p:nvSpPr>
          <p:spPr>
            <a:xfrm flipH="1">
              <a:off x="18962" y="29660"/>
              <a:ext cx="205740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Task Formulation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Flowchart: Stored Data 4">
              <a:extLst>
                <a:ext uri="{FF2B5EF4-FFF2-40B4-BE49-F238E27FC236}">
                  <a16:creationId xmlns:a16="http://schemas.microsoft.com/office/drawing/2014/main" id="{6E8C8837-2D7D-FCCC-6B0F-E2E962185066}"/>
                </a:ext>
              </a:extLst>
            </p:cNvPr>
            <p:cNvSpPr/>
            <p:nvPr/>
          </p:nvSpPr>
          <p:spPr>
            <a:xfrm flipH="1">
              <a:off x="1821533" y="28958"/>
              <a:ext cx="1920240" cy="914400"/>
            </a:xfrm>
            <a:prstGeom prst="flowChartOnlineStorag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Data 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Input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Flowchart: Stored Data 5">
              <a:extLst>
                <a:ext uri="{FF2B5EF4-FFF2-40B4-BE49-F238E27FC236}">
                  <a16:creationId xmlns:a16="http://schemas.microsoft.com/office/drawing/2014/main" id="{C2469331-8365-6D32-2475-4BE995DDB3DB}"/>
                </a:ext>
              </a:extLst>
            </p:cNvPr>
            <p:cNvSpPr/>
            <p:nvPr/>
          </p:nvSpPr>
          <p:spPr>
            <a:xfrm flipH="1">
              <a:off x="3478089" y="28958"/>
              <a:ext cx="196596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Data Processing</a:t>
              </a:r>
              <a:endParaRPr lang="en-A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Flowchart: Stored Data 6">
              <a:extLst>
                <a:ext uri="{FF2B5EF4-FFF2-40B4-BE49-F238E27FC236}">
                  <a16:creationId xmlns:a16="http://schemas.microsoft.com/office/drawing/2014/main" id="{C9239F2C-E1E1-E098-B771-6DA3761D32F2}"/>
                </a:ext>
              </a:extLst>
            </p:cNvPr>
            <p:cNvSpPr/>
            <p:nvPr/>
          </p:nvSpPr>
          <p:spPr>
            <a:xfrm flipH="1">
              <a:off x="5190400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Model Training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Flowchart: Stored Data 7">
              <a:extLst>
                <a:ext uri="{FF2B5EF4-FFF2-40B4-BE49-F238E27FC236}">
                  <a16:creationId xmlns:a16="http://schemas.microsoft.com/office/drawing/2014/main" id="{3EC96297-2BD7-F9CC-2F50-58B58D0E6719}"/>
                </a:ext>
              </a:extLst>
            </p:cNvPr>
            <p:cNvSpPr/>
            <p:nvPr/>
          </p:nvSpPr>
          <p:spPr>
            <a:xfrm flipH="1">
              <a:off x="6841692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Model Testing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Flowchart: Stored Data 8">
              <a:extLst>
                <a:ext uri="{FF2B5EF4-FFF2-40B4-BE49-F238E27FC236}">
                  <a16:creationId xmlns:a16="http://schemas.microsoft.com/office/drawing/2014/main" id="{F6E9615B-3026-25C4-CAEF-7FC7A1EF5743}"/>
                </a:ext>
              </a:extLst>
            </p:cNvPr>
            <p:cNvSpPr/>
            <p:nvPr/>
          </p:nvSpPr>
          <p:spPr>
            <a:xfrm flipH="1">
              <a:off x="8509396" y="28958"/>
              <a:ext cx="192024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Inference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Flowchart: Stored Data 9">
              <a:extLst>
                <a:ext uri="{FF2B5EF4-FFF2-40B4-BE49-F238E27FC236}">
                  <a16:creationId xmlns:a16="http://schemas.microsoft.com/office/drawing/2014/main" id="{AEDB5880-E1FF-56F7-131B-722F1DC98933}"/>
                </a:ext>
              </a:extLst>
            </p:cNvPr>
            <p:cNvSpPr/>
            <p:nvPr/>
          </p:nvSpPr>
          <p:spPr>
            <a:xfrm flipH="1">
              <a:off x="10171842" y="29660"/>
              <a:ext cx="1965960" cy="914400"/>
            </a:xfrm>
            <a:prstGeom prst="flowChartOnlineStorag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glow rad="63500">
                <a:srgbClr val="7030A0">
                  <a:alpha val="40000"/>
                </a:srgbClr>
              </a:glo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Production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45E7396-D6FB-D51C-CEE5-0781E8702DA2}"/>
              </a:ext>
            </a:extLst>
          </p:cNvPr>
          <p:cNvSpPr/>
          <p:nvPr/>
        </p:nvSpPr>
        <p:spPr>
          <a:xfrm>
            <a:off x="838200" y="2291143"/>
            <a:ext cx="2706384" cy="8981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Predictive modelling</a:t>
            </a:r>
            <a:endParaRPr lang="en-AU" sz="2000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3AE6B9-51ED-E594-229B-E1B8951FFBA0}"/>
              </a:ext>
            </a:extLst>
          </p:cNvPr>
          <p:cNvSpPr/>
          <p:nvPr/>
        </p:nvSpPr>
        <p:spPr>
          <a:xfrm>
            <a:off x="4155040" y="2291141"/>
            <a:ext cx="2706384" cy="10156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Clustering /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Dimensionality reduction</a:t>
            </a:r>
            <a:endParaRPr lang="en-AU" sz="2000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598BDFA-27A9-0AA7-9485-89AC2974F73E}"/>
              </a:ext>
            </a:extLst>
          </p:cNvPr>
          <p:cNvSpPr/>
          <p:nvPr/>
        </p:nvSpPr>
        <p:spPr>
          <a:xfrm>
            <a:off x="836483" y="4689952"/>
            <a:ext cx="2706384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Predicting actions that </a:t>
            </a:r>
            <a:r>
              <a:rPr lang="en-US" sz="2000" dirty="0" err="1">
                <a:solidFill>
                  <a:schemeClr val="tx1"/>
                </a:solidFill>
              </a:rPr>
              <a:t>optimise</a:t>
            </a:r>
            <a:r>
              <a:rPr lang="en-US" sz="2000" dirty="0">
                <a:solidFill>
                  <a:schemeClr val="tx1"/>
                </a:solidFill>
              </a:rPr>
              <a:t> the gain of a system</a:t>
            </a:r>
            <a:endParaRPr lang="en-AU" sz="2000" dirty="0">
              <a:solidFill>
                <a:schemeClr val="tx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A192C0B-C45E-C9FA-0047-230164EDC38D}"/>
              </a:ext>
            </a:extLst>
          </p:cNvPr>
          <p:cNvSpPr/>
          <p:nvPr/>
        </p:nvSpPr>
        <p:spPr>
          <a:xfrm>
            <a:off x="7471881" y="2291141"/>
            <a:ext cx="2706384" cy="10156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Image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processing and generation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7572FD9-2BE6-40F3-B56C-89EB474557B8}"/>
              </a:ext>
            </a:extLst>
          </p:cNvPr>
          <p:cNvSpPr/>
          <p:nvPr/>
        </p:nvSpPr>
        <p:spPr>
          <a:xfrm>
            <a:off x="7471881" y="4689953"/>
            <a:ext cx="2706384" cy="1325563"/>
          </a:xfrm>
          <a:prstGeom prst="roundRect">
            <a:avLst/>
          </a:prstGeom>
          <a:solidFill>
            <a:srgbClr val="E3FDFC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Modeling relationships in a </a:t>
            </a:r>
            <a:r>
              <a:rPr lang="en-US" sz="2000">
                <a:solidFill>
                  <a:schemeClr val="tx1"/>
                </a:solidFill>
              </a:rPr>
              <a:t>network system</a:t>
            </a:r>
            <a:endParaRPr lang="en-AU" sz="2000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3C3F84-227B-3EB1-472C-57A6ED3BAB9F}"/>
              </a:ext>
            </a:extLst>
          </p:cNvPr>
          <p:cNvSpPr txBox="1"/>
          <p:nvPr/>
        </p:nvSpPr>
        <p:spPr>
          <a:xfrm>
            <a:off x="7572913" y="6045427"/>
            <a:ext cx="32149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-apple-system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</a:rPr>
              <a:t>Graph Neural Network (GNN)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5E2CA4-728E-460E-0059-A6E7578B98A1}"/>
              </a:ext>
            </a:extLst>
          </p:cNvPr>
          <p:cNvSpPr txBox="1"/>
          <p:nvPr/>
        </p:nvSpPr>
        <p:spPr>
          <a:xfrm>
            <a:off x="7390543" y="3395225"/>
            <a:ext cx="386993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Convolutional Neural Network (CNN)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CNN-based architectures: U-Net, </a:t>
            </a:r>
            <a:r>
              <a:rPr lang="en-AU" sz="1200" dirty="0" err="1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ResNet</a:t>
            </a:r>
            <a:endParaRPr lang="en-AU" sz="1200" dirty="0">
              <a:solidFill>
                <a:schemeClr val="accent1">
                  <a:lumMod val="50000"/>
                </a:schemeClr>
              </a:solidFill>
              <a:latin typeface="-apple-system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Generative Adversarial Network (GAN)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Transformers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Foundation Models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2CB71D-CC66-9ED9-2193-493DD2F8F943}"/>
              </a:ext>
            </a:extLst>
          </p:cNvPr>
          <p:cNvSpPr txBox="1"/>
          <p:nvPr/>
        </p:nvSpPr>
        <p:spPr>
          <a:xfrm>
            <a:off x="836483" y="6051352"/>
            <a:ext cx="282967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Q-learning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Monte </a:t>
            </a:r>
            <a:r>
              <a:rPr lang="en-AU" sz="14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Carlo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730F64B-7EA0-A198-B2A9-B641EA5D3BA0}"/>
              </a:ext>
            </a:extLst>
          </p:cNvPr>
          <p:cNvSpPr txBox="1"/>
          <p:nvPr/>
        </p:nvSpPr>
        <p:spPr>
          <a:xfrm>
            <a:off x="4155040" y="3390282"/>
            <a:ext cx="29760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Principal Component Analysis (PCA)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K-means</a:t>
            </a:r>
            <a:endParaRPr lang="en-AU" sz="1200" b="1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Self-organising maps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C43C0C8-7CCC-82D8-01D9-99BF4F0B2D0F}"/>
              </a:ext>
            </a:extLst>
          </p:cNvPr>
          <p:cNvSpPr txBox="1"/>
          <p:nvPr/>
        </p:nvSpPr>
        <p:spPr>
          <a:xfrm>
            <a:off x="791110" y="3221420"/>
            <a:ext cx="371068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Linear Regression/ Logistic Regression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Tree based: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XGBoost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, Random Forest, and </a:t>
            </a:r>
          </a:p>
          <a:p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	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LightGBM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-apple-system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Artificial Neural Networks (ANN)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Long Short Term Memory (LSTM)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-apple-system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Support Vector Machine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Bayesian Neural Network</a:t>
            </a:r>
            <a:endParaRPr lang="en-AU" sz="1200" dirty="0">
              <a:solidFill>
                <a:schemeClr val="accent1">
                  <a:lumMod val="50000"/>
                </a:schemeClr>
              </a:solidFill>
              <a:latin typeface="-apple-system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53AEECEE-20C0-DC21-6D0A-79DF1414F9C4}"/>
              </a:ext>
            </a:extLst>
          </p:cNvPr>
          <p:cNvSpPr/>
          <p:nvPr/>
        </p:nvSpPr>
        <p:spPr>
          <a:xfrm>
            <a:off x="4095106" y="4689952"/>
            <a:ext cx="2706384" cy="845443"/>
          </a:xfrm>
          <a:prstGeom prst="round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Text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processing and generation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945B46-A41B-2E72-FBC4-4AE28CA6A9B6}"/>
              </a:ext>
            </a:extLst>
          </p:cNvPr>
          <p:cNvSpPr txBox="1"/>
          <p:nvPr/>
        </p:nvSpPr>
        <p:spPr>
          <a:xfrm>
            <a:off x="4155040" y="5629928"/>
            <a:ext cx="282967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Long Short Term Memory (LSTM)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Recurrent Neural Networks (RNN)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Transformers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chemeClr val="accent1">
                    <a:lumMod val="50000"/>
                  </a:schemeClr>
                </a:solidFill>
                <a:latin typeface="-apple-system"/>
              </a:rPr>
              <a:t>Foundation Models</a:t>
            </a:r>
          </a:p>
        </p:txBody>
      </p:sp>
      <p:pic>
        <p:nvPicPr>
          <p:cNvPr id="25" name="Graphic 24" descr="Table with solid fill">
            <a:extLst>
              <a:ext uri="{FF2B5EF4-FFF2-40B4-BE49-F238E27FC236}">
                <a16:creationId xmlns:a16="http://schemas.microsoft.com/office/drawing/2014/main" id="{4C2CC162-D86F-96E8-6B52-F9F1F3E06B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20739" y="5921436"/>
            <a:ext cx="689028" cy="689028"/>
          </a:xfrm>
          <a:prstGeom prst="rect">
            <a:avLst/>
          </a:prstGeom>
        </p:spPr>
      </p:pic>
      <p:pic>
        <p:nvPicPr>
          <p:cNvPr id="27" name="Graphic 26" descr="Paper with solid fill">
            <a:extLst>
              <a:ext uri="{FF2B5EF4-FFF2-40B4-BE49-F238E27FC236}">
                <a16:creationId xmlns:a16="http://schemas.microsoft.com/office/drawing/2014/main" id="{1DDD927B-2249-1C34-5E3E-63463E2C78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67673" y="5974766"/>
            <a:ext cx="546197" cy="546197"/>
          </a:xfrm>
          <a:prstGeom prst="rect">
            <a:avLst/>
          </a:prstGeom>
        </p:spPr>
      </p:pic>
      <p:pic>
        <p:nvPicPr>
          <p:cNvPr id="33" name="Graphic 32" descr="Images with solid fill">
            <a:extLst>
              <a:ext uri="{FF2B5EF4-FFF2-40B4-BE49-F238E27FC236}">
                <a16:creationId xmlns:a16="http://schemas.microsoft.com/office/drawing/2014/main" id="{3C411445-8887-CCA6-A811-8DA2F19B97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53659" y="3374676"/>
            <a:ext cx="701163" cy="701163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D2312D0D-20C1-92D9-2BBA-08B585F2672A}"/>
              </a:ext>
            </a:extLst>
          </p:cNvPr>
          <p:cNvGrpSpPr/>
          <p:nvPr/>
        </p:nvGrpSpPr>
        <p:grpSpPr>
          <a:xfrm>
            <a:off x="8410486" y="1322375"/>
            <a:ext cx="547396" cy="611186"/>
            <a:chOff x="10056944" y="5736725"/>
            <a:chExt cx="914400" cy="914400"/>
          </a:xfrm>
        </p:grpSpPr>
        <p:pic>
          <p:nvPicPr>
            <p:cNvPr id="31" name="Graphic 30" descr="Connections with solid fill">
              <a:extLst>
                <a:ext uri="{FF2B5EF4-FFF2-40B4-BE49-F238E27FC236}">
                  <a16:creationId xmlns:a16="http://schemas.microsoft.com/office/drawing/2014/main" id="{C80267FA-E6C8-8D3B-86E7-6AB6BB78E50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0056944" y="5736725"/>
              <a:ext cx="914400" cy="914400"/>
            </a:xfrm>
            <a:prstGeom prst="rect">
              <a:avLst/>
            </a:prstGeom>
          </p:spPr>
        </p:pic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1438B8C-32F5-4819-5420-C5CA8AD537B6}"/>
                </a:ext>
              </a:extLst>
            </p:cNvPr>
            <p:cNvSpPr/>
            <p:nvPr/>
          </p:nvSpPr>
          <p:spPr>
            <a:xfrm>
              <a:off x="10439399" y="6182902"/>
              <a:ext cx="255999" cy="27699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7102FB4E-67EB-15DD-2171-CD3A14E982AF}"/>
                </a:ext>
              </a:extLst>
            </p:cNvPr>
            <p:cNvSpPr/>
            <p:nvPr/>
          </p:nvSpPr>
          <p:spPr>
            <a:xfrm>
              <a:off x="10644029" y="5814213"/>
              <a:ext cx="204627" cy="236397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9AD8051-2B73-AF46-A9ED-E276B95C6EDE}"/>
                </a:ext>
              </a:extLst>
            </p:cNvPr>
            <p:cNvSpPr/>
            <p:nvPr/>
          </p:nvSpPr>
          <p:spPr>
            <a:xfrm>
              <a:off x="10128353" y="6019079"/>
              <a:ext cx="204627" cy="236397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EE4BC24-87AE-AA3E-CA6A-54B55C4AD608}"/>
                </a:ext>
              </a:extLst>
            </p:cNvPr>
            <p:cNvSpPr/>
            <p:nvPr/>
          </p:nvSpPr>
          <p:spPr>
            <a:xfrm>
              <a:off x="10401214" y="5848878"/>
              <a:ext cx="137160" cy="13716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869F63E-CCD3-FE64-3283-3289D3B1D156}"/>
                </a:ext>
              </a:extLst>
            </p:cNvPr>
            <p:cNvSpPr/>
            <p:nvPr/>
          </p:nvSpPr>
          <p:spPr>
            <a:xfrm>
              <a:off x="10207459" y="6391563"/>
              <a:ext cx="137160" cy="13716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463CA21B-26C0-FBD4-5427-CB6AE3AAFAB3}"/>
                </a:ext>
              </a:extLst>
            </p:cNvPr>
            <p:cNvSpPr/>
            <p:nvPr/>
          </p:nvSpPr>
          <p:spPr>
            <a:xfrm>
              <a:off x="10770827" y="6122726"/>
              <a:ext cx="137160" cy="13716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42" name="Graphic 41" descr="Table with solid fill">
            <a:extLst>
              <a:ext uri="{FF2B5EF4-FFF2-40B4-BE49-F238E27FC236}">
                <a16:creationId xmlns:a16="http://schemas.microsoft.com/office/drawing/2014/main" id="{4A033619-E6AC-20B3-05BD-108E9B94E3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88742" y="1375005"/>
            <a:ext cx="601801" cy="601801"/>
          </a:xfrm>
          <a:prstGeom prst="rect">
            <a:avLst/>
          </a:prstGeom>
        </p:spPr>
      </p:pic>
      <p:pic>
        <p:nvPicPr>
          <p:cNvPr id="43" name="Graphic 42" descr="Images with solid fill">
            <a:extLst>
              <a:ext uri="{FF2B5EF4-FFF2-40B4-BE49-F238E27FC236}">
                <a16:creationId xmlns:a16="http://schemas.microsoft.com/office/drawing/2014/main" id="{233BC9E6-95A5-B810-D84D-85D2AB2A0F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28018" y="1303773"/>
            <a:ext cx="601802" cy="601802"/>
          </a:xfrm>
          <a:prstGeom prst="rect">
            <a:avLst/>
          </a:prstGeom>
        </p:spPr>
      </p:pic>
      <p:pic>
        <p:nvPicPr>
          <p:cNvPr id="44" name="Graphic 43" descr="Paper with solid fill">
            <a:extLst>
              <a:ext uri="{FF2B5EF4-FFF2-40B4-BE49-F238E27FC236}">
                <a16:creationId xmlns:a16="http://schemas.microsoft.com/office/drawing/2014/main" id="{7DABBC39-FB64-662B-C6CE-6E2B154C3C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61118" y="1358179"/>
            <a:ext cx="547396" cy="547396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F53888BF-317B-5FB2-E7C8-5D6B0E4E1066}"/>
              </a:ext>
            </a:extLst>
          </p:cNvPr>
          <p:cNvGrpSpPr/>
          <p:nvPr/>
        </p:nvGrpSpPr>
        <p:grpSpPr>
          <a:xfrm>
            <a:off x="9737535" y="5860740"/>
            <a:ext cx="810698" cy="752657"/>
            <a:chOff x="10056944" y="5736725"/>
            <a:chExt cx="914400" cy="914400"/>
          </a:xfrm>
        </p:grpSpPr>
        <p:pic>
          <p:nvPicPr>
            <p:cNvPr id="46" name="Graphic 45" descr="Connections with solid fill">
              <a:extLst>
                <a:ext uri="{FF2B5EF4-FFF2-40B4-BE49-F238E27FC236}">
                  <a16:creationId xmlns:a16="http://schemas.microsoft.com/office/drawing/2014/main" id="{260FA6BD-3DA5-66CA-B80D-92DB312EE90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0056944" y="5736725"/>
              <a:ext cx="914400" cy="914400"/>
            </a:xfrm>
            <a:prstGeom prst="rect">
              <a:avLst/>
            </a:prstGeom>
          </p:spPr>
        </p:pic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FFA1D4BD-6C96-7D3B-303D-366020639C7E}"/>
                </a:ext>
              </a:extLst>
            </p:cNvPr>
            <p:cNvSpPr/>
            <p:nvPr/>
          </p:nvSpPr>
          <p:spPr>
            <a:xfrm>
              <a:off x="10439399" y="6182902"/>
              <a:ext cx="255999" cy="27699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0852087-FA87-75D4-F81A-A51113DAA50D}"/>
                </a:ext>
              </a:extLst>
            </p:cNvPr>
            <p:cNvSpPr/>
            <p:nvPr/>
          </p:nvSpPr>
          <p:spPr>
            <a:xfrm>
              <a:off x="10644029" y="5814213"/>
              <a:ext cx="204627" cy="236397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BB31C87A-E718-381D-2D67-FCFEF6F2A02A}"/>
                </a:ext>
              </a:extLst>
            </p:cNvPr>
            <p:cNvSpPr/>
            <p:nvPr/>
          </p:nvSpPr>
          <p:spPr>
            <a:xfrm>
              <a:off x="10128353" y="6019079"/>
              <a:ext cx="204627" cy="236397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F1828FC2-CA49-CD35-25F2-2924C91A1131}"/>
                </a:ext>
              </a:extLst>
            </p:cNvPr>
            <p:cNvSpPr/>
            <p:nvPr/>
          </p:nvSpPr>
          <p:spPr>
            <a:xfrm>
              <a:off x="10401214" y="5848878"/>
              <a:ext cx="137160" cy="13716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AD1CCB5-E281-E7E8-D816-2096D7284310}"/>
                </a:ext>
              </a:extLst>
            </p:cNvPr>
            <p:cNvSpPr/>
            <p:nvPr/>
          </p:nvSpPr>
          <p:spPr>
            <a:xfrm>
              <a:off x="10207459" y="6391563"/>
              <a:ext cx="137160" cy="13716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10200184-92F7-6926-1271-8EA25BDA6D14}"/>
                </a:ext>
              </a:extLst>
            </p:cNvPr>
            <p:cNvSpPr/>
            <p:nvPr/>
          </p:nvSpPr>
          <p:spPr>
            <a:xfrm>
              <a:off x="10770827" y="6122726"/>
              <a:ext cx="137160" cy="13716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53" name="Graphic 52" descr="Table with solid fill">
            <a:extLst>
              <a:ext uri="{FF2B5EF4-FFF2-40B4-BE49-F238E27FC236}">
                <a16:creationId xmlns:a16="http://schemas.microsoft.com/office/drawing/2014/main" id="{F750C140-2EC7-C1ED-72AF-9B13D36865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33575" y="3631708"/>
            <a:ext cx="689028" cy="689028"/>
          </a:xfrm>
          <a:prstGeom prst="rect">
            <a:avLst/>
          </a:prstGeom>
        </p:spPr>
      </p:pic>
      <p:pic>
        <p:nvPicPr>
          <p:cNvPr id="54" name="Graphic 53" descr="Table with solid fill">
            <a:extLst>
              <a:ext uri="{FF2B5EF4-FFF2-40B4-BE49-F238E27FC236}">
                <a16:creationId xmlns:a16="http://schemas.microsoft.com/office/drawing/2014/main" id="{226C124D-382F-D694-FE71-95A591264B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06006" y="3527123"/>
            <a:ext cx="689028" cy="689028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DD265F97-BE34-0D49-09AB-4E44D252B17C}"/>
              </a:ext>
            </a:extLst>
          </p:cNvPr>
          <p:cNvSpPr txBox="1"/>
          <p:nvPr/>
        </p:nvSpPr>
        <p:spPr>
          <a:xfrm>
            <a:off x="1821533" y="6581001"/>
            <a:ext cx="103704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Typical Machine Learning Development Pipeline | ACCESS-NRI Forecasting and Prediction Community Working Group Event - 7 September 2023 | Sanaa Hobeichi </a:t>
            </a:r>
            <a:endParaRPr lang="en-A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91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2659</TotalTime>
  <Words>2248</Words>
  <Application>Microsoft Office PowerPoint</Application>
  <PresentationFormat>Widescreen</PresentationFormat>
  <Paragraphs>354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-apple-system</vt:lpstr>
      <vt:lpstr>Arial</vt:lpstr>
      <vt:lpstr>Calibri</vt:lpstr>
      <vt:lpstr>Calibri Light</vt:lpstr>
      <vt:lpstr>Söhne</vt:lpstr>
      <vt:lpstr>source-serif-pro</vt:lpstr>
      <vt:lpstr>Office Theme</vt:lpstr>
      <vt:lpstr>Typical Machine Learning Development Pipeline</vt:lpstr>
      <vt:lpstr>Typical Machine Learning Development Pipeline </vt:lpstr>
      <vt:lpstr>What is Machine Learning?</vt:lpstr>
      <vt:lpstr>PowerPoint Presentation</vt:lpstr>
      <vt:lpstr>Typical Machine Learning Development Pipeline </vt:lpstr>
      <vt:lpstr>Task Formulation</vt:lpstr>
      <vt:lpstr>Task Formulation</vt:lpstr>
      <vt:lpstr>Task Formulation</vt:lpstr>
      <vt:lpstr>Data input</vt:lpstr>
      <vt:lpstr>Data input</vt:lpstr>
      <vt:lpstr>Data Processing</vt:lpstr>
      <vt:lpstr>Model Training</vt:lpstr>
      <vt:lpstr>Model Testing</vt:lpstr>
      <vt:lpstr>What should be done if the model performs poorly during testing? </vt:lpstr>
      <vt:lpstr>Inference</vt:lpstr>
      <vt:lpstr>Production</vt:lpstr>
      <vt:lpstr>Typical Machine Learning Development Pipeline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Sanaa Hobeichi</dc:creator>
  <cp:lastModifiedBy>Sanaa Hobeichi</cp:lastModifiedBy>
  <cp:revision>189</cp:revision>
  <dcterms:created xsi:type="dcterms:W3CDTF">2023-08-25T00:03:35Z</dcterms:created>
  <dcterms:modified xsi:type="dcterms:W3CDTF">2023-09-04T09:08:06Z</dcterms:modified>
</cp:coreProperties>
</file>